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65" r:id="rId5"/>
    <p:sldId id="282" r:id="rId6"/>
    <p:sldId id="268" r:id="rId7"/>
    <p:sldId id="272" r:id="rId8"/>
    <p:sldId id="289" r:id="rId9"/>
    <p:sldId id="290" r:id="rId10"/>
    <p:sldId id="284" r:id="rId11"/>
    <p:sldId id="285" r:id="rId12"/>
    <p:sldId id="287" r:id="rId13"/>
    <p:sldId id="286" r:id="rId14"/>
    <p:sldId id="291" r:id="rId15"/>
    <p:sldId id="321" r:id="rId16"/>
    <p:sldId id="537" r:id="rId17"/>
    <p:sldId id="462" r:id="rId18"/>
    <p:sldId id="625" r:id="rId19"/>
    <p:sldId id="626" r:id="rId20"/>
    <p:sldId id="615" r:id="rId21"/>
    <p:sldId id="649" r:id="rId22"/>
    <p:sldId id="499" r:id="rId23"/>
    <p:sldId id="758" r:id="rId24"/>
    <p:sldId id="756" r:id="rId2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D6"/>
    <a:srgbClr val="E2F0D9"/>
    <a:srgbClr val="CCECFF"/>
    <a:srgbClr val="D4F5FA"/>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79" autoAdjust="0"/>
    <p:restoredTop sz="94660"/>
  </p:normalViewPr>
  <p:slideViewPr>
    <p:cSldViewPr>
      <p:cViewPr varScale="1">
        <p:scale>
          <a:sx n="86" d="100"/>
          <a:sy n="86" d="100"/>
        </p:scale>
        <p:origin x="269" y="53"/>
      </p:cViewPr>
      <p:guideLst>
        <p:guide orient="horz" pos="2160"/>
        <p:guide pos="3840"/>
      </p:guideLst>
    </p:cSldViewPr>
  </p:slideViewPr>
  <p:notesTextViewPr>
    <p:cViewPr>
      <p:scale>
        <a:sx n="3" d="2"/>
        <a:sy n="3" d="2"/>
      </p:scale>
      <p:origin x="0" y="0"/>
    </p:cViewPr>
  </p:notesTextViewPr>
  <p:sorterViewPr>
    <p:cViewPr>
      <p:scale>
        <a:sx n="200" d="100"/>
        <a:sy n="200" d="100"/>
      </p:scale>
      <p:origin x="0" y="-143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A7051B-36C3-47B3-8F35-55E9EB1519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
        </a:p>
      </dgm:t>
    </dgm:pt>
    <dgm:pt modelId="{CAEE6FF4-4CE7-4D89-9577-9385133A4956}">
      <dgm:prSet/>
      <dgm:spPr/>
      <dgm:t>
        <a:bodyPr/>
        <a:lstStyle/>
        <a:p>
          <a:pPr algn="ctr" rtl="0"/>
          <a:r>
            <a:rPr lang="fr" b="0" i="0" u="none" baseline="0" dirty="0">
              <a:solidFill>
                <a:schemeClr val="bg1"/>
              </a:solidFill>
            </a:rPr>
            <a:t>Créé à la demande de la CIM Santé publique le 16/11 dans le but d'établir une stratégie de vaccination, comprenant un plan d'action opérationnel et une approche de communication, entre les différents niveaux de gouvernement et les différentes administrations</a:t>
          </a:r>
          <a:endParaRPr lang="fr" dirty="0">
            <a:solidFill>
              <a:schemeClr val="bg1"/>
            </a:solidFill>
          </a:endParaRPr>
        </a:p>
      </dgm:t>
    </dgm:pt>
    <dgm:pt modelId="{8B2A5A19-2909-4AB0-8DDC-CD59BD3B9265}" type="parTrans" cxnId="{D54B46A1-E044-47D2-BE20-FEEAAFF86D6B}">
      <dgm:prSet/>
      <dgm:spPr/>
      <dgm:t>
        <a:bodyPr/>
        <a:lstStyle/>
        <a:p>
          <a:endParaRPr lang="fr"/>
        </a:p>
      </dgm:t>
    </dgm:pt>
    <dgm:pt modelId="{B76D72AD-DD63-47B4-B425-6B7F4E54A22C}" type="sibTrans" cxnId="{D54B46A1-E044-47D2-BE20-FEEAAFF86D6B}">
      <dgm:prSet/>
      <dgm:spPr/>
      <dgm:t>
        <a:bodyPr/>
        <a:lstStyle/>
        <a:p>
          <a:endParaRPr lang="fr"/>
        </a:p>
      </dgm:t>
    </dgm:pt>
    <dgm:pt modelId="{E8199A21-FB6E-42DA-A162-1850AE0C501F}">
      <dgm:prSet/>
      <dgm:spPr/>
      <dgm:t>
        <a:bodyPr/>
        <a:lstStyle/>
        <a:p>
          <a:pPr algn="ctr" rtl="0"/>
          <a:r>
            <a:rPr lang="fr" b="0" i="0" u="none" baseline="0" dirty="0"/>
            <a:t>Composition décidée par la CIM </a:t>
          </a:r>
          <a:endParaRPr lang="fr" dirty="0"/>
        </a:p>
      </dgm:t>
    </dgm:pt>
    <dgm:pt modelId="{BE916CBB-48DC-4D1D-B5BA-1AE1A24D1458}" type="parTrans" cxnId="{9038F59F-0319-4BD4-9957-C72CCDC18DBD}">
      <dgm:prSet/>
      <dgm:spPr/>
      <dgm:t>
        <a:bodyPr/>
        <a:lstStyle/>
        <a:p>
          <a:endParaRPr lang="fr"/>
        </a:p>
      </dgm:t>
    </dgm:pt>
    <dgm:pt modelId="{21DCFB66-3B68-4D69-A320-144BDCB80641}" type="sibTrans" cxnId="{9038F59F-0319-4BD4-9957-C72CCDC18DBD}">
      <dgm:prSet/>
      <dgm:spPr/>
      <dgm:t>
        <a:bodyPr/>
        <a:lstStyle/>
        <a:p>
          <a:endParaRPr lang="fr"/>
        </a:p>
      </dgm:t>
    </dgm:pt>
    <dgm:pt modelId="{845379BB-8C78-4EC9-93F7-8F17FED9C1F6}">
      <dgm:prSet custT="1"/>
      <dgm:spPr/>
      <dgm:t>
        <a:bodyPr/>
        <a:lstStyle/>
        <a:p>
          <a:pPr algn="l" rtl="0"/>
          <a:r>
            <a:rPr lang="fr" sz="1400" b="0" i="0" u="none" baseline="0" dirty="0"/>
            <a:t>   </a:t>
          </a:r>
          <a:r>
            <a:rPr lang="fr" sz="1400" b="1" i="0" u="none" baseline="0" dirty="0">
              <a:solidFill>
                <a:srgbClr val="0070C0"/>
              </a:solidFill>
            </a:rPr>
            <a:t>Présidence</a:t>
          </a:r>
          <a:r>
            <a:rPr lang="fr" sz="1400" b="0" i="0" u="none" baseline="0" dirty="0">
              <a:solidFill>
                <a:srgbClr val="0070C0"/>
              </a:solidFill>
            </a:rPr>
            <a:t>: Prof. Dr. Dirk </a:t>
          </a:r>
          <a:r>
            <a:rPr lang="fr" sz="1400" b="0" i="0" u="none" baseline="0" dirty="0" err="1">
              <a:solidFill>
                <a:srgbClr val="0070C0"/>
              </a:solidFill>
            </a:rPr>
            <a:t>Ramaekers</a:t>
          </a:r>
          <a:endParaRPr lang="fr" sz="1400" dirty="0">
            <a:solidFill>
              <a:srgbClr val="0070C0"/>
            </a:solidFill>
          </a:endParaRPr>
        </a:p>
      </dgm:t>
    </dgm:pt>
    <dgm:pt modelId="{85B0C1F0-6CB0-4BE0-B12A-EAD9EA57389B}" type="parTrans" cxnId="{00EA8F57-6036-4794-9C1E-4D35989B49C0}">
      <dgm:prSet/>
      <dgm:spPr/>
      <dgm:t>
        <a:bodyPr/>
        <a:lstStyle/>
        <a:p>
          <a:endParaRPr lang="fr"/>
        </a:p>
      </dgm:t>
    </dgm:pt>
    <dgm:pt modelId="{8774789D-5E1A-40BE-8E59-CFCAD6C0E853}" type="sibTrans" cxnId="{00EA8F57-6036-4794-9C1E-4D35989B49C0}">
      <dgm:prSet/>
      <dgm:spPr/>
      <dgm:t>
        <a:bodyPr/>
        <a:lstStyle/>
        <a:p>
          <a:endParaRPr lang="fr"/>
        </a:p>
      </dgm:t>
    </dgm:pt>
    <dgm:pt modelId="{B49EA0CC-84B4-48CA-A9BE-C474A9686B42}">
      <dgm:prSet custT="1"/>
      <dgm:spPr/>
      <dgm:t>
        <a:bodyPr/>
        <a:lstStyle/>
        <a:p>
          <a:pPr algn="l" rtl="0"/>
          <a:r>
            <a:rPr lang="fr" sz="1400" b="0" i="0" u="none" baseline="0" dirty="0"/>
            <a:t>   </a:t>
          </a:r>
          <a:r>
            <a:rPr lang="fr" sz="1400" b="1" i="0" u="none" baseline="0" dirty="0">
              <a:solidFill>
                <a:srgbClr val="0070C0"/>
              </a:solidFill>
            </a:rPr>
            <a:t>Administrations</a:t>
          </a:r>
          <a:endParaRPr lang="fr" sz="1400" b="1" dirty="0">
            <a:solidFill>
              <a:srgbClr val="0070C0"/>
            </a:solidFill>
          </a:endParaRPr>
        </a:p>
      </dgm:t>
    </dgm:pt>
    <dgm:pt modelId="{61C090D7-E02A-4FCA-9221-B9D50833CAE9}" type="parTrans" cxnId="{31083210-E643-4165-8290-38310F9DEC4F}">
      <dgm:prSet/>
      <dgm:spPr/>
      <dgm:t>
        <a:bodyPr/>
        <a:lstStyle/>
        <a:p>
          <a:endParaRPr lang="fr"/>
        </a:p>
      </dgm:t>
    </dgm:pt>
    <dgm:pt modelId="{F85DFC8F-24C9-4296-9AF2-DBA3546FC060}" type="sibTrans" cxnId="{31083210-E643-4165-8290-38310F9DEC4F}">
      <dgm:prSet/>
      <dgm:spPr/>
      <dgm:t>
        <a:bodyPr/>
        <a:lstStyle/>
        <a:p>
          <a:endParaRPr lang="fr"/>
        </a:p>
      </dgm:t>
    </dgm:pt>
    <dgm:pt modelId="{D00DFFB2-4630-495D-AF2E-E75E146E92FD}">
      <dgm:prSet custT="1"/>
      <dgm:spPr/>
      <dgm:t>
        <a:bodyPr/>
        <a:lstStyle/>
        <a:p>
          <a:pPr algn="l" rtl="0"/>
          <a:r>
            <a:rPr lang="fr" sz="1200" b="0" i="0" u="none" baseline="0" dirty="0"/>
            <a:t>AFMPS, SPF, INAMI, </a:t>
          </a:r>
          <a:r>
            <a:rPr lang="fr" sz="1200" b="0" i="0" u="none" baseline="0" dirty="0" err="1"/>
            <a:t>Sciensano</a:t>
          </a:r>
          <a:r>
            <a:rPr lang="fr" sz="1200" b="0" i="0" u="none" baseline="0" dirty="0"/>
            <a:t>, plateforme </a:t>
          </a:r>
          <a:r>
            <a:rPr lang="fr" sz="1200" b="0" i="0" u="none" baseline="0" dirty="0" err="1"/>
            <a:t>eHealth</a:t>
          </a:r>
          <a:endParaRPr lang="fr" sz="1200" dirty="0"/>
        </a:p>
      </dgm:t>
    </dgm:pt>
    <dgm:pt modelId="{091A9D6E-12FA-44C6-A31E-03E0633D12F7}" type="parTrans" cxnId="{FB150F59-1B4A-4004-8D4F-63E1A017C52D}">
      <dgm:prSet/>
      <dgm:spPr/>
      <dgm:t>
        <a:bodyPr/>
        <a:lstStyle/>
        <a:p>
          <a:endParaRPr lang="fr"/>
        </a:p>
      </dgm:t>
    </dgm:pt>
    <dgm:pt modelId="{54389606-C61A-44AC-B636-855473C46C7E}" type="sibTrans" cxnId="{FB150F59-1B4A-4004-8D4F-63E1A017C52D}">
      <dgm:prSet/>
      <dgm:spPr/>
      <dgm:t>
        <a:bodyPr/>
        <a:lstStyle/>
        <a:p>
          <a:endParaRPr lang="fr"/>
        </a:p>
      </dgm:t>
    </dgm:pt>
    <dgm:pt modelId="{0A068451-277E-41FE-B6F6-80CC77CAEA62}">
      <dgm:prSet custT="1"/>
      <dgm:spPr/>
      <dgm:t>
        <a:bodyPr/>
        <a:lstStyle/>
        <a:p>
          <a:pPr algn="l" rtl="0"/>
          <a:r>
            <a:rPr lang="fr" sz="1200" b="0" i="0" u="none" baseline="0" dirty="0"/>
            <a:t>Administrations de santé de toutes les entités fédérées</a:t>
          </a:r>
          <a:endParaRPr lang="fr" sz="1200" dirty="0"/>
        </a:p>
      </dgm:t>
    </dgm:pt>
    <dgm:pt modelId="{43EB429F-28CC-4EAD-A9BF-EA4C26E109D7}" type="parTrans" cxnId="{35BEF57D-0EB0-4C4C-B666-7C05B2A69134}">
      <dgm:prSet/>
      <dgm:spPr/>
      <dgm:t>
        <a:bodyPr/>
        <a:lstStyle/>
        <a:p>
          <a:endParaRPr lang="fr"/>
        </a:p>
      </dgm:t>
    </dgm:pt>
    <dgm:pt modelId="{58F28BA6-15C1-4B60-B7B4-8583581079D6}" type="sibTrans" cxnId="{35BEF57D-0EB0-4C4C-B666-7C05B2A69134}">
      <dgm:prSet/>
      <dgm:spPr/>
      <dgm:t>
        <a:bodyPr/>
        <a:lstStyle/>
        <a:p>
          <a:endParaRPr lang="fr"/>
        </a:p>
      </dgm:t>
    </dgm:pt>
    <dgm:pt modelId="{EA9ABD90-8BFC-4E28-99C8-E0B89A798E14}">
      <dgm:prSet custT="1"/>
      <dgm:spPr/>
      <dgm:t>
        <a:bodyPr/>
        <a:lstStyle/>
        <a:p>
          <a:pPr algn="l" rtl="0"/>
          <a:r>
            <a:rPr lang="fr" sz="1200" b="0" i="0" u="none" baseline="0" dirty="0"/>
            <a:t>Président RMG, IFC + NCCN</a:t>
          </a:r>
          <a:endParaRPr lang="fr" sz="1200" dirty="0"/>
        </a:p>
      </dgm:t>
    </dgm:pt>
    <dgm:pt modelId="{C8326D59-803C-4E24-9536-86ABE1328409}" type="parTrans" cxnId="{BC06CA0A-B4D0-4F01-BC2B-4B5153941736}">
      <dgm:prSet/>
      <dgm:spPr/>
      <dgm:t>
        <a:bodyPr/>
        <a:lstStyle/>
        <a:p>
          <a:endParaRPr lang="fr"/>
        </a:p>
      </dgm:t>
    </dgm:pt>
    <dgm:pt modelId="{272A5C1D-9AEB-461B-ACDD-09F4A8E64A1B}" type="sibTrans" cxnId="{BC06CA0A-B4D0-4F01-BC2B-4B5153941736}">
      <dgm:prSet/>
      <dgm:spPr/>
      <dgm:t>
        <a:bodyPr/>
        <a:lstStyle/>
        <a:p>
          <a:endParaRPr lang="fr"/>
        </a:p>
      </dgm:t>
    </dgm:pt>
    <dgm:pt modelId="{86A9782F-1606-4FAD-9A0E-3006A63EFCDF}">
      <dgm:prSet custT="1"/>
      <dgm:spPr/>
      <dgm:t>
        <a:bodyPr/>
        <a:lstStyle/>
        <a:p>
          <a:pPr algn="l" rtl="0"/>
          <a:r>
            <a:rPr lang="fr" sz="1400" b="1" i="0" u="none" baseline="0" dirty="0"/>
            <a:t>   </a:t>
          </a:r>
          <a:r>
            <a:rPr lang="fr" sz="1400" b="1" i="0" u="none" baseline="0" dirty="0">
              <a:solidFill>
                <a:srgbClr val="0070C0"/>
              </a:solidFill>
            </a:rPr>
            <a:t>Expertise</a:t>
          </a:r>
          <a:endParaRPr lang="fr" sz="1400" b="1" dirty="0">
            <a:solidFill>
              <a:srgbClr val="0070C0"/>
            </a:solidFill>
          </a:endParaRPr>
        </a:p>
      </dgm:t>
    </dgm:pt>
    <dgm:pt modelId="{F4A74077-2BD4-437A-BB87-5FFF5AB24A2D}" type="parTrans" cxnId="{0A68AA69-7E79-4658-9C6D-41F89995BB4A}">
      <dgm:prSet/>
      <dgm:spPr/>
      <dgm:t>
        <a:bodyPr/>
        <a:lstStyle/>
        <a:p>
          <a:endParaRPr lang="fr"/>
        </a:p>
      </dgm:t>
    </dgm:pt>
    <dgm:pt modelId="{1797DB33-5017-43DA-B273-7289E0C6AE26}" type="sibTrans" cxnId="{0A68AA69-7E79-4658-9C6D-41F89995BB4A}">
      <dgm:prSet/>
      <dgm:spPr/>
      <dgm:t>
        <a:bodyPr/>
        <a:lstStyle/>
        <a:p>
          <a:endParaRPr lang="fr"/>
        </a:p>
      </dgm:t>
    </dgm:pt>
    <dgm:pt modelId="{5D927851-FFA6-4673-A269-AC455BA77094}">
      <dgm:prSet custT="1"/>
      <dgm:spPr/>
      <dgm:t>
        <a:bodyPr/>
        <a:lstStyle/>
        <a:p>
          <a:pPr algn="l" rtl="0"/>
          <a:r>
            <a:rPr lang="fr" sz="1200" b="0" i="0" u="none" baseline="0" dirty="0"/>
            <a:t>Prof. Pierre Van Damme + Prof. Jean-Michel </a:t>
          </a:r>
          <a:r>
            <a:rPr lang="fr" sz="1200" b="0" i="0" u="none" baseline="0" dirty="0" err="1"/>
            <a:t>Dognée</a:t>
          </a:r>
          <a:endParaRPr lang="fr" sz="1200" dirty="0"/>
        </a:p>
      </dgm:t>
    </dgm:pt>
    <dgm:pt modelId="{088BC366-CFEB-4E08-B6B7-0707247F1C0C}" type="parTrans" cxnId="{FF8EC144-10B4-44CA-B794-1F0E1D1713E2}">
      <dgm:prSet/>
      <dgm:spPr/>
      <dgm:t>
        <a:bodyPr/>
        <a:lstStyle/>
        <a:p>
          <a:endParaRPr lang="fr"/>
        </a:p>
      </dgm:t>
    </dgm:pt>
    <dgm:pt modelId="{0B6A9B48-286B-4E3E-B035-76D720BDE136}" type="sibTrans" cxnId="{FF8EC144-10B4-44CA-B794-1F0E1D1713E2}">
      <dgm:prSet/>
      <dgm:spPr/>
      <dgm:t>
        <a:bodyPr/>
        <a:lstStyle/>
        <a:p>
          <a:endParaRPr lang="fr"/>
        </a:p>
      </dgm:t>
    </dgm:pt>
    <dgm:pt modelId="{8A108FB4-A193-4F18-B62C-24CA68C72BC8}">
      <dgm:prSet/>
      <dgm:spPr/>
      <dgm:t>
        <a:bodyPr/>
        <a:lstStyle/>
        <a:p>
          <a:pPr algn="ctr" rtl="0"/>
          <a:r>
            <a:rPr lang="fr" b="0" i="0" u="none" baseline="0" dirty="0"/>
            <a:t>GT pour points spécifiques : organisation, distribution, enregistrement, communication, etc.</a:t>
          </a:r>
          <a:endParaRPr lang="fr" dirty="0"/>
        </a:p>
      </dgm:t>
    </dgm:pt>
    <dgm:pt modelId="{E992B174-0B2A-4738-A09E-484C10B8474C}" type="parTrans" cxnId="{9B969573-B783-40FC-981D-C92E219FD78C}">
      <dgm:prSet/>
      <dgm:spPr/>
      <dgm:t>
        <a:bodyPr/>
        <a:lstStyle/>
        <a:p>
          <a:endParaRPr lang="fr"/>
        </a:p>
      </dgm:t>
    </dgm:pt>
    <dgm:pt modelId="{4A673378-8946-4048-ADD5-10073ECAE106}" type="sibTrans" cxnId="{9B969573-B783-40FC-981D-C92E219FD78C}">
      <dgm:prSet/>
      <dgm:spPr/>
      <dgm:t>
        <a:bodyPr/>
        <a:lstStyle/>
        <a:p>
          <a:endParaRPr lang="fr"/>
        </a:p>
      </dgm:t>
    </dgm:pt>
    <dgm:pt modelId="{AF13FC03-D81F-4E89-9385-AB7F3E6A9B9C}">
      <dgm:prSet/>
      <dgm:spPr/>
      <dgm:t>
        <a:bodyPr/>
        <a:lstStyle/>
        <a:p>
          <a:pPr algn="ctr" rtl="0"/>
          <a:r>
            <a:rPr lang="fr" b="0" i="0" u="none" baseline="0"/>
            <a:t>Rôle du Commissariat : plateforme de coordination et soutien de laTaskforce</a:t>
          </a:r>
          <a:endParaRPr lang="fr"/>
        </a:p>
      </dgm:t>
    </dgm:pt>
    <dgm:pt modelId="{10B2CE41-23A0-4F0A-9A3C-3D5255312965}" type="parTrans" cxnId="{7432B81E-C271-44DC-88E4-8A8C56702E3C}">
      <dgm:prSet/>
      <dgm:spPr/>
      <dgm:t>
        <a:bodyPr/>
        <a:lstStyle/>
        <a:p>
          <a:endParaRPr lang="fr"/>
        </a:p>
      </dgm:t>
    </dgm:pt>
    <dgm:pt modelId="{5A0633DA-E954-48F0-B73E-64D3213EEA80}" type="sibTrans" cxnId="{7432B81E-C271-44DC-88E4-8A8C56702E3C}">
      <dgm:prSet/>
      <dgm:spPr/>
      <dgm:t>
        <a:bodyPr/>
        <a:lstStyle/>
        <a:p>
          <a:endParaRPr lang="fr"/>
        </a:p>
      </dgm:t>
    </dgm:pt>
    <dgm:pt modelId="{D7335A43-24CD-4E40-9052-160565BABC52}">
      <dgm:prSet custT="1"/>
      <dgm:spPr/>
      <dgm:t>
        <a:bodyPr/>
        <a:lstStyle/>
        <a:p>
          <a:pPr algn="l" rtl="0"/>
          <a:r>
            <a:rPr lang="fr" sz="1200" b="0" i="0" u="none" baseline="0" dirty="0"/>
            <a:t>Coordination stratégique, gestion de programme, support opérationnel, support externe communication</a:t>
          </a:r>
          <a:endParaRPr lang="fr" sz="1200" dirty="0"/>
        </a:p>
      </dgm:t>
    </dgm:pt>
    <dgm:pt modelId="{0D7788D8-CC63-4CF5-B731-0E5E1B587DDA}" type="parTrans" cxnId="{510F0538-D059-4E3C-8899-A104684B5444}">
      <dgm:prSet/>
      <dgm:spPr/>
      <dgm:t>
        <a:bodyPr/>
        <a:lstStyle/>
        <a:p>
          <a:endParaRPr lang="fr"/>
        </a:p>
      </dgm:t>
    </dgm:pt>
    <dgm:pt modelId="{1DBBB412-90A3-4057-8024-04EC7EA53FE5}" type="sibTrans" cxnId="{510F0538-D059-4E3C-8899-A104684B5444}">
      <dgm:prSet/>
      <dgm:spPr/>
      <dgm:t>
        <a:bodyPr/>
        <a:lstStyle/>
        <a:p>
          <a:endParaRPr lang="fr"/>
        </a:p>
      </dgm:t>
    </dgm:pt>
    <dgm:pt modelId="{ED8658BF-DDF4-4380-94AC-05861602A690}">
      <dgm:prSet custT="1"/>
      <dgm:spPr/>
      <dgm:t>
        <a:bodyPr/>
        <a:lstStyle/>
        <a:p>
          <a:pPr algn="l" rtl="0"/>
          <a:r>
            <a:rPr lang="fr" sz="1200" b="0" i="0" u="none" baseline="0" dirty="0"/>
            <a:t>Conseil Supérieur de la Santé, KCE, </a:t>
          </a:r>
          <a:r>
            <a:rPr lang="fr" sz="1200" b="0" i="0" u="none" baseline="0" dirty="0" err="1"/>
            <a:t>Sciensano</a:t>
          </a:r>
          <a:endParaRPr lang="fr" sz="1200" dirty="0"/>
        </a:p>
      </dgm:t>
    </dgm:pt>
    <dgm:pt modelId="{B035745A-6D10-4A0D-A1E7-62E5B664E386}" type="sibTrans" cxnId="{CF40D669-0A14-48EF-84BD-05C470B67AB9}">
      <dgm:prSet/>
      <dgm:spPr/>
      <dgm:t>
        <a:bodyPr/>
        <a:lstStyle/>
        <a:p>
          <a:endParaRPr lang="fr"/>
        </a:p>
      </dgm:t>
    </dgm:pt>
    <dgm:pt modelId="{E474336B-1157-487D-85E7-A2543A3E9268}" type="parTrans" cxnId="{CF40D669-0A14-48EF-84BD-05C470B67AB9}">
      <dgm:prSet/>
      <dgm:spPr/>
      <dgm:t>
        <a:bodyPr/>
        <a:lstStyle/>
        <a:p>
          <a:endParaRPr lang="fr"/>
        </a:p>
      </dgm:t>
    </dgm:pt>
    <dgm:pt modelId="{A2CE7906-064B-7F47-BAA5-5F6FE23A40E0}">
      <dgm:prSet custT="1"/>
      <dgm:spPr/>
      <dgm:t>
        <a:bodyPr/>
        <a:lstStyle/>
        <a:p>
          <a:pPr algn="l" rtl="0"/>
          <a:r>
            <a:rPr lang="fr" sz="1400" b="1" i="0" u="none" baseline="0" dirty="0">
              <a:solidFill>
                <a:schemeClr val="tx1"/>
              </a:solidFill>
            </a:rPr>
            <a:t>+ </a:t>
          </a:r>
          <a:r>
            <a:rPr lang="fr" sz="1400" b="1" i="0" u="none" baseline="0" dirty="0">
              <a:solidFill>
                <a:srgbClr val="0070C0"/>
              </a:solidFill>
            </a:rPr>
            <a:t>cellule communication et débat sociétal </a:t>
          </a:r>
          <a:r>
            <a:rPr lang="fr" sz="1400" b="0" i="0" u="none" baseline="0" dirty="0">
              <a:solidFill>
                <a:srgbClr val="0070C0"/>
              </a:solidFill>
            </a:rPr>
            <a:t>: Prof. Dr. Yvon </a:t>
          </a:r>
          <a:r>
            <a:rPr lang="fr" sz="1400" b="0" i="0" u="none" baseline="0" dirty="0" err="1">
              <a:solidFill>
                <a:srgbClr val="0070C0"/>
              </a:solidFill>
            </a:rPr>
            <a:t>Englert</a:t>
          </a:r>
          <a:endParaRPr lang="fr" sz="1400" dirty="0">
            <a:solidFill>
              <a:srgbClr val="0070C0"/>
            </a:solidFill>
          </a:endParaRPr>
        </a:p>
      </dgm:t>
    </dgm:pt>
    <dgm:pt modelId="{6A53FA3E-5C9D-FE49-BD09-93DD4A8E4D31}" type="parTrans" cxnId="{573CC826-95AD-444C-9E6D-0EF5742FB5EA}">
      <dgm:prSet/>
      <dgm:spPr/>
      <dgm:t>
        <a:bodyPr/>
        <a:lstStyle/>
        <a:p>
          <a:endParaRPr lang="nl-NL"/>
        </a:p>
      </dgm:t>
    </dgm:pt>
    <dgm:pt modelId="{86CFBC2A-588B-2D4A-B190-BABD2230FDAE}" type="sibTrans" cxnId="{573CC826-95AD-444C-9E6D-0EF5742FB5EA}">
      <dgm:prSet/>
      <dgm:spPr/>
      <dgm:t>
        <a:bodyPr/>
        <a:lstStyle/>
        <a:p>
          <a:endParaRPr lang="nl-NL"/>
        </a:p>
      </dgm:t>
    </dgm:pt>
    <dgm:pt modelId="{CBF67863-7BAF-469D-9386-BB4927011DC7}" type="pres">
      <dgm:prSet presAssocID="{38A7051B-36C3-47B3-8F35-55E9EB151950}" presName="linear" presStyleCnt="0">
        <dgm:presLayoutVars>
          <dgm:animLvl val="lvl"/>
          <dgm:resizeHandles val="exact"/>
        </dgm:presLayoutVars>
      </dgm:prSet>
      <dgm:spPr/>
    </dgm:pt>
    <dgm:pt modelId="{64967F76-2325-4C35-92BF-313125EB4328}" type="pres">
      <dgm:prSet presAssocID="{CAEE6FF4-4CE7-4D89-9577-9385133A4956}" presName="parentText" presStyleLbl="node1" presStyleIdx="0" presStyleCnt="4">
        <dgm:presLayoutVars>
          <dgm:chMax val="0"/>
          <dgm:bulletEnabled val="1"/>
        </dgm:presLayoutVars>
      </dgm:prSet>
      <dgm:spPr/>
    </dgm:pt>
    <dgm:pt modelId="{7D43CE5C-9D42-4BA3-9161-F75582C5FD36}" type="pres">
      <dgm:prSet presAssocID="{B76D72AD-DD63-47B4-B425-6B7F4E54A22C}" presName="spacer" presStyleCnt="0"/>
      <dgm:spPr/>
    </dgm:pt>
    <dgm:pt modelId="{E72331B4-06F5-4900-BB89-3645D8744754}" type="pres">
      <dgm:prSet presAssocID="{E8199A21-FB6E-42DA-A162-1850AE0C501F}" presName="parentText" presStyleLbl="node1" presStyleIdx="1" presStyleCnt="4">
        <dgm:presLayoutVars>
          <dgm:chMax val="0"/>
          <dgm:bulletEnabled val="1"/>
        </dgm:presLayoutVars>
      </dgm:prSet>
      <dgm:spPr/>
    </dgm:pt>
    <dgm:pt modelId="{484871AE-5DA3-4EB4-830F-7046CAEE8310}" type="pres">
      <dgm:prSet presAssocID="{E8199A21-FB6E-42DA-A162-1850AE0C501F}" presName="childText" presStyleLbl="revTx" presStyleIdx="0" presStyleCnt="2">
        <dgm:presLayoutVars>
          <dgm:bulletEnabled val="1"/>
        </dgm:presLayoutVars>
      </dgm:prSet>
      <dgm:spPr/>
    </dgm:pt>
    <dgm:pt modelId="{23EE0D59-0CD8-46E6-8D2A-03D0F6FF54F9}" type="pres">
      <dgm:prSet presAssocID="{8A108FB4-A193-4F18-B62C-24CA68C72BC8}" presName="parentText" presStyleLbl="node1" presStyleIdx="2" presStyleCnt="4">
        <dgm:presLayoutVars>
          <dgm:chMax val="0"/>
          <dgm:bulletEnabled val="1"/>
        </dgm:presLayoutVars>
      </dgm:prSet>
      <dgm:spPr/>
    </dgm:pt>
    <dgm:pt modelId="{26BF2A18-BB7A-438C-B920-0D9D841DBB4A}" type="pres">
      <dgm:prSet presAssocID="{4A673378-8946-4048-ADD5-10073ECAE106}" presName="spacer" presStyleCnt="0"/>
      <dgm:spPr/>
    </dgm:pt>
    <dgm:pt modelId="{656216C7-459E-4296-864F-6D2FE4AC3074}" type="pres">
      <dgm:prSet presAssocID="{AF13FC03-D81F-4E89-9385-AB7F3E6A9B9C}" presName="parentText" presStyleLbl="node1" presStyleIdx="3" presStyleCnt="4">
        <dgm:presLayoutVars>
          <dgm:chMax val="0"/>
          <dgm:bulletEnabled val="1"/>
        </dgm:presLayoutVars>
      </dgm:prSet>
      <dgm:spPr/>
    </dgm:pt>
    <dgm:pt modelId="{93468228-EA59-4537-B017-98438CFDEB5A}" type="pres">
      <dgm:prSet presAssocID="{AF13FC03-D81F-4E89-9385-AB7F3E6A9B9C}" presName="childText" presStyleLbl="revTx" presStyleIdx="1" presStyleCnt="2">
        <dgm:presLayoutVars>
          <dgm:bulletEnabled val="1"/>
        </dgm:presLayoutVars>
      </dgm:prSet>
      <dgm:spPr/>
    </dgm:pt>
  </dgm:ptLst>
  <dgm:cxnLst>
    <dgm:cxn modelId="{DA1FBD02-C6F7-48BC-BE27-303283CDB232}" type="presOf" srcId="{AF13FC03-D81F-4E89-9385-AB7F3E6A9B9C}" destId="{656216C7-459E-4296-864F-6D2FE4AC3074}" srcOrd="0" destOrd="0" presId="urn:microsoft.com/office/officeart/2005/8/layout/vList2"/>
    <dgm:cxn modelId="{BC06CA0A-B4D0-4F01-BC2B-4B5153941736}" srcId="{B49EA0CC-84B4-48CA-A9BE-C474A9686B42}" destId="{EA9ABD90-8BFC-4E28-99C8-E0B89A798E14}" srcOrd="2" destOrd="0" parTransId="{C8326D59-803C-4E24-9536-86ABE1328409}" sibTransId="{272A5C1D-9AEB-461B-ACDD-09F4A8E64A1B}"/>
    <dgm:cxn modelId="{C845E20C-5C38-4526-B940-56C954EE01CD}" type="presOf" srcId="{86A9782F-1606-4FAD-9A0E-3006A63EFCDF}" destId="{484871AE-5DA3-4EB4-830F-7046CAEE8310}" srcOrd="0" destOrd="6" presId="urn:microsoft.com/office/officeart/2005/8/layout/vList2"/>
    <dgm:cxn modelId="{31083210-E643-4165-8290-38310F9DEC4F}" srcId="{E8199A21-FB6E-42DA-A162-1850AE0C501F}" destId="{B49EA0CC-84B4-48CA-A9BE-C474A9686B42}" srcOrd="1" destOrd="0" parTransId="{61C090D7-E02A-4FCA-9221-B9D50833CAE9}" sibTransId="{F85DFC8F-24C9-4296-9AF2-DBA3546FC060}"/>
    <dgm:cxn modelId="{9661FC11-EF0B-4B31-8525-5AC05344FD0A}" type="presOf" srcId="{B49EA0CC-84B4-48CA-A9BE-C474A9686B42}" destId="{484871AE-5DA3-4EB4-830F-7046CAEE8310}" srcOrd="0" destOrd="2" presId="urn:microsoft.com/office/officeart/2005/8/layout/vList2"/>
    <dgm:cxn modelId="{7432B81E-C271-44DC-88E4-8A8C56702E3C}" srcId="{38A7051B-36C3-47B3-8F35-55E9EB151950}" destId="{AF13FC03-D81F-4E89-9385-AB7F3E6A9B9C}" srcOrd="3" destOrd="0" parTransId="{10B2CE41-23A0-4F0A-9A3C-3D5255312965}" sibTransId="{5A0633DA-E954-48F0-B73E-64D3213EEA80}"/>
    <dgm:cxn modelId="{573CC826-95AD-444C-9E6D-0EF5742FB5EA}" srcId="{845379BB-8C78-4EC9-93F7-8F17FED9C1F6}" destId="{A2CE7906-064B-7F47-BAA5-5F6FE23A40E0}" srcOrd="0" destOrd="0" parTransId="{6A53FA3E-5C9D-FE49-BD09-93DD4A8E4D31}" sibTransId="{86CFBC2A-588B-2D4A-B190-BABD2230FDAE}"/>
    <dgm:cxn modelId="{1540AB2A-EE62-4B61-A377-BD4E744B15E3}" type="presOf" srcId="{D00DFFB2-4630-495D-AF2E-E75E146E92FD}" destId="{484871AE-5DA3-4EB4-830F-7046CAEE8310}" srcOrd="0" destOrd="3" presId="urn:microsoft.com/office/officeart/2005/8/layout/vList2"/>
    <dgm:cxn modelId="{2A04BC2C-8274-41C4-AD82-8FE98513864B}" type="presOf" srcId="{0A068451-277E-41FE-B6F6-80CC77CAEA62}" destId="{484871AE-5DA3-4EB4-830F-7046CAEE8310}" srcOrd="0" destOrd="4" presId="urn:microsoft.com/office/officeart/2005/8/layout/vList2"/>
    <dgm:cxn modelId="{510F0538-D059-4E3C-8899-A104684B5444}" srcId="{AF13FC03-D81F-4E89-9385-AB7F3E6A9B9C}" destId="{D7335A43-24CD-4E40-9052-160565BABC52}" srcOrd="0" destOrd="0" parTransId="{0D7788D8-CC63-4CF5-B731-0E5E1B587DDA}" sibTransId="{1DBBB412-90A3-4057-8024-04EC7EA53FE5}"/>
    <dgm:cxn modelId="{FF8EC144-10B4-44CA-B794-1F0E1D1713E2}" srcId="{86A9782F-1606-4FAD-9A0E-3006A63EFCDF}" destId="{5D927851-FFA6-4673-A269-AC455BA77094}" srcOrd="1" destOrd="0" parTransId="{088BC366-CFEB-4E08-B6B7-0707247F1C0C}" sibTransId="{0B6A9B48-286B-4E3E-B035-76D720BDE136}"/>
    <dgm:cxn modelId="{0A68AA69-7E79-4658-9C6D-41F89995BB4A}" srcId="{E8199A21-FB6E-42DA-A162-1850AE0C501F}" destId="{86A9782F-1606-4FAD-9A0E-3006A63EFCDF}" srcOrd="2" destOrd="0" parTransId="{F4A74077-2BD4-437A-BB87-5FFF5AB24A2D}" sibTransId="{1797DB33-5017-43DA-B273-7289E0C6AE26}"/>
    <dgm:cxn modelId="{CF40D669-0A14-48EF-84BD-05C470B67AB9}" srcId="{86A9782F-1606-4FAD-9A0E-3006A63EFCDF}" destId="{ED8658BF-DDF4-4380-94AC-05861602A690}" srcOrd="0" destOrd="0" parTransId="{E474336B-1157-487D-85E7-A2543A3E9268}" sibTransId="{B035745A-6D10-4A0D-A1E7-62E5B664E386}"/>
    <dgm:cxn modelId="{654A814C-AC93-41C2-89C4-401C55847221}" type="presOf" srcId="{845379BB-8C78-4EC9-93F7-8F17FED9C1F6}" destId="{484871AE-5DA3-4EB4-830F-7046CAEE8310}" srcOrd="0" destOrd="0" presId="urn:microsoft.com/office/officeart/2005/8/layout/vList2"/>
    <dgm:cxn modelId="{9B969573-B783-40FC-981D-C92E219FD78C}" srcId="{38A7051B-36C3-47B3-8F35-55E9EB151950}" destId="{8A108FB4-A193-4F18-B62C-24CA68C72BC8}" srcOrd="2" destOrd="0" parTransId="{E992B174-0B2A-4738-A09E-484C10B8474C}" sibTransId="{4A673378-8946-4048-ADD5-10073ECAE106}"/>
    <dgm:cxn modelId="{00EA8F57-6036-4794-9C1E-4D35989B49C0}" srcId="{E8199A21-FB6E-42DA-A162-1850AE0C501F}" destId="{845379BB-8C78-4EC9-93F7-8F17FED9C1F6}" srcOrd="0" destOrd="0" parTransId="{85B0C1F0-6CB0-4BE0-B12A-EAD9EA57389B}" sibTransId="{8774789D-5E1A-40BE-8E59-CFCAD6C0E853}"/>
    <dgm:cxn modelId="{FB150F59-1B4A-4004-8D4F-63E1A017C52D}" srcId="{B49EA0CC-84B4-48CA-A9BE-C474A9686B42}" destId="{D00DFFB2-4630-495D-AF2E-E75E146E92FD}" srcOrd="0" destOrd="0" parTransId="{091A9D6E-12FA-44C6-A31E-03E0633D12F7}" sibTransId="{54389606-C61A-44AC-B636-855473C46C7E}"/>
    <dgm:cxn modelId="{9FD83059-6929-475D-A7C8-DBBC54738F06}" type="presOf" srcId="{D7335A43-24CD-4E40-9052-160565BABC52}" destId="{93468228-EA59-4537-B017-98438CFDEB5A}" srcOrd="0" destOrd="0" presId="urn:microsoft.com/office/officeart/2005/8/layout/vList2"/>
    <dgm:cxn modelId="{35BEF57D-0EB0-4C4C-B666-7C05B2A69134}" srcId="{B49EA0CC-84B4-48CA-A9BE-C474A9686B42}" destId="{0A068451-277E-41FE-B6F6-80CC77CAEA62}" srcOrd="1" destOrd="0" parTransId="{43EB429F-28CC-4EAD-A9BF-EA4C26E109D7}" sibTransId="{58F28BA6-15C1-4B60-B7B4-8583581079D6}"/>
    <dgm:cxn modelId="{95237186-0919-4A33-908C-3126C499CFAB}" type="presOf" srcId="{5D927851-FFA6-4673-A269-AC455BA77094}" destId="{484871AE-5DA3-4EB4-830F-7046CAEE8310}" srcOrd="0" destOrd="8" presId="urn:microsoft.com/office/officeart/2005/8/layout/vList2"/>
    <dgm:cxn modelId="{F14F4789-12F7-44E2-B969-41A642FFAA81}" type="presOf" srcId="{ED8658BF-DDF4-4380-94AC-05861602A690}" destId="{484871AE-5DA3-4EB4-830F-7046CAEE8310}" srcOrd="0" destOrd="7" presId="urn:microsoft.com/office/officeart/2005/8/layout/vList2"/>
    <dgm:cxn modelId="{EE09188E-0A91-274C-9178-1CD5162F701B}" type="presOf" srcId="{A2CE7906-064B-7F47-BAA5-5F6FE23A40E0}" destId="{484871AE-5DA3-4EB4-830F-7046CAEE8310}" srcOrd="0" destOrd="1" presId="urn:microsoft.com/office/officeart/2005/8/layout/vList2"/>
    <dgm:cxn modelId="{2601E799-73F0-452E-A8B8-0498F6808E12}" type="presOf" srcId="{CAEE6FF4-4CE7-4D89-9577-9385133A4956}" destId="{64967F76-2325-4C35-92BF-313125EB4328}" srcOrd="0" destOrd="0" presId="urn:microsoft.com/office/officeart/2005/8/layout/vList2"/>
    <dgm:cxn modelId="{9038F59F-0319-4BD4-9957-C72CCDC18DBD}" srcId="{38A7051B-36C3-47B3-8F35-55E9EB151950}" destId="{E8199A21-FB6E-42DA-A162-1850AE0C501F}" srcOrd="1" destOrd="0" parTransId="{BE916CBB-48DC-4D1D-B5BA-1AE1A24D1458}" sibTransId="{21DCFB66-3B68-4D69-A320-144BDCB80641}"/>
    <dgm:cxn modelId="{D54B46A1-E044-47D2-BE20-FEEAAFF86D6B}" srcId="{38A7051B-36C3-47B3-8F35-55E9EB151950}" destId="{CAEE6FF4-4CE7-4D89-9577-9385133A4956}" srcOrd="0" destOrd="0" parTransId="{8B2A5A19-2909-4AB0-8DDC-CD59BD3B9265}" sibTransId="{B76D72AD-DD63-47B4-B425-6B7F4E54A22C}"/>
    <dgm:cxn modelId="{0A1730C3-8649-4A90-BDC5-863BCBAD4E06}" type="presOf" srcId="{38A7051B-36C3-47B3-8F35-55E9EB151950}" destId="{CBF67863-7BAF-469D-9386-BB4927011DC7}" srcOrd="0" destOrd="0" presId="urn:microsoft.com/office/officeart/2005/8/layout/vList2"/>
    <dgm:cxn modelId="{226B65D7-ED49-4FEF-880A-4D56FC4CDCDC}" type="presOf" srcId="{8A108FB4-A193-4F18-B62C-24CA68C72BC8}" destId="{23EE0D59-0CD8-46E6-8D2A-03D0F6FF54F9}" srcOrd="0" destOrd="0" presId="urn:microsoft.com/office/officeart/2005/8/layout/vList2"/>
    <dgm:cxn modelId="{57289CDA-CF9A-4C12-8748-C7DDE37A5E11}" type="presOf" srcId="{E8199A21-FB6E-42DA-A162-1850AE0C501F}" destId="{E72331B4-06F5-4900-BB89-3645D8744754}" srcOrd="0" destOrd="0" presId="urn:microsoft.com/office/officeart/2005/8/layout/vList2"/>
    <dgm:cxn modelId="{C4BEB4F7-99B0-4C69-9228-5BC233F67328}" type="presOf" srcId="{EA9ABD90-8BFC-4E28-99C8-E0B89A798E14}" destId="{484871AE-5DA3-4EB4-830F-7046CAEE8310}" srcOrd="0" destOrd="5" presId="urn:microsoft.com/office/officeart/2005/8/layout/vList2"/>
    <dgm:cxn modelId="{D5F74C2F-07A3-4FD5-8ED0-1BCBC586269C}" type="presParOf" srcId="{CBF67863-7BAF-469D-9386-BB4927011DC7}" destId="{64967F76-2325-4C35-92BF-313125EB4328}" srcOrd="0" destOrd="0" presId="urn:microsoft.com/office/officeart/2005/8/layout/vList2"/>
    <dgm:cxn modelId="{C4B150B6-72A5-46F4-BFCB-D739C86C7A38}" type="presParOf" srcId="{CBF67863-7BAF-469D-9386-BB4927011DC7}" destId="{7D43CE5C-9D42-4BA3-9161-F75582C5FD36}" srcOrd="1" destOrd="0" presId="urn:microsoft.com/office/officeart/2005/8/layout/vList2"/>
    <dgm:cxn modelId="{A2D6F525-49E8-4BFB-916F-B2B28215B058}" type="presParOf" srcId="{CBF67863-7BAF-469D-9386-BB4927011DC7}" destId="{E72331B4-06F5-4900-BB89-3645D8744754}" srcOrd="2" destOrd="0" presId="urn:microsoft.com/office/officeart/2005/8/layout/vList2"/>
    <dgm:cxn modelId="{7AC8D912-848A-4452-A931-78CFCCF68B7A}" type="presParOf" srcId="{CBF67863-7BAF-469D-9386-BB4927011DC7}" destId="{484871AE-5DA3-4EB4-830F-7046CAEE8310}" srcOrd="3" destOrd="0" presId="urn:microsoft.com/office/officeart/2005/8/layout/vList2"/>
    <dgm:cxn modelId="{41CDD8A7-4DEF-4AD1-98BD-EEEBD2582F8D}" type="presParOf" srcId="{CBF67863-7BAF-469D-9386-BB4927011DC7}" destId="{23EE0D59-0CD8-46E6-8D2A-03D0F6FF54F9}" srcOrd="4" destOrd="0" presId="urn:microsoft.com/office/officeart/2005/8/layout/vList2"/>
    <dgm:cxn modelId="{A2FAAC07-6134-49F7-9E37-A0E155E8B272}" type="presParOf" srcId="{CBF67863-7BAF-469D-9386-BB4927011DC7}" destId="{26BF2A18-BB7A-438C-B920-0D9D841DBB4A}" srcOrd="5" destOrd="0" presId="urn:microsoft.com/office/officeart/2005/8/layout/vList2"/>
    <dgm:cxn modelId="{F020AA67-4660-40B6-BDEE-6CC60B9F6A01}" type="presParOf" srcId="{CBF67863-7BAF-469D-9386-BB4927011DC7}" destId="{656216C7-459E-4296-864F-6D2FE4AC3074}" srcOrd="6" destOrd="0" presId="urn:microsoft.com/office/officeart/2005/8/layout/vList2"/>
    <dgm:cxn modelId="{CAF779C2-DCEA-421C-B1B2-9EC9CC1D68A3}" type="presParOf" srcId="{CBF67863-7BAF-469D-9386-BB4927011DC7}" destId="{93468228-EA59-4537-B017-98438CFDEB5A}"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67F76-2325-4C35-92BF-313125EB4328}">
      <dsp:nvSpPr>
        <dsp:cNvPr id="0" name=""/>
        <dsp:cNvSpPr/>
      </dsp:nvSpPr>
      <dsp:spPr>
        <a:xfrm>
          <a:off x="0" y="63697"/>
          <a:ext cx="10515600" cy="596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fr" sz="1500" b="0" i="0" u="none" kern="1200" baseline="0" dirty="0">
              <a:solidFill>
                <a:schemeClr val="bg1"/>
              </a:solidFill>
            </a:rPr>
            <a:t>Créé à la demande de la CIM Santé publique le 16/11 dans le but d'établir une stratégie de vaccination, comprenant un plan d'action opérationnel et une approche de communication, entre les différents niveaux de gouvernement et les différentes administrations</a:t>
          </a:r>
          <a:endParaRPr lang="fr" sz="1500" kern="1200" dirty="0">
            <a:solidFill>
              <a:schemeClr val="bg1"/>
            </a:solidFill>
          </a:endParaRPr>
        </a:p>
      </dsp:txBody>
      <dsp:txXfrm>
        <a:off x="29128" y="92825"/>
        <a:ext cx="10457344" cy="538444"/>
      </dsp:txXfrm>
    </dsp:sp>
    <dsp:sp modelId="{E72331B4-06F5-4900-BB89-3645D8744754}">
      <dsp:nvSpPr>
        <dsp:cNvPr id="0" name=""/>
        <dsp:cNvSpPr/>
      </dsp:nvSpPr>
      <dsp:spPr>
        <a:xfrm>
          <a:off x="0" y="703597"/>
          <a:ext cx="10515600" cy="596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fr" sz="1500" b="0" i="0" u="none" kern="1200" baseline="0" dirty="0"/>
            <a:t>Composition décidée par la CIM </a:t>
          </a:r>
          <a:endParaRPr lang="fr" sz="1500" kern="1200" dirty="0"/>
        </a:p>
      </dsp:txBody>
      <dsp:txXfrm>
        <a:off x="29128" y="732725"/>
        <a:ext cx="10457344" cy="538444"/>
      </dsp:txXfrm>
    </dsp:sp>
    <dsp:sp modelId="{484871AE-5DA3-4EB4-830F-7046CAEE8310}">
      <dsp:nvSpPr>
        <dsp:cNvPr id="0" name=""/>
        <dsp:cNvSpPr/>
      </dsp:nvSpPr>
      <dsp:spPr>
        <a:xfrm>
          <a:off x="0" y="1300297"/>
          <a:ext cx="10515600"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fr" sz="1400" b="0" i="0" u="none" kern="1200" baseline="0" dirty="0"/>
            <a:t>   </a:t>
          </a:r>
          <a:r>
            <a:rPr lang="fr" sz="1400" b="1" i="0" u="none" kern="1200" baseline="0" dirty="0">
              <a:solidFill>
                <a:srgbClr val="0070C0"/>
              </a:solidFill>
            </a:rPr>
            <a:t>Présidence</a:t>
          </a:r>
          <a:r>
            <a:rPr lang="fr" sz="1400" b="0" i="0" u="none" kern="1200" baseline="0" dirty="0">
              <a:solidFill>
                <a:srgbClr val="0070C0"/>
              </a:solidFill>
            </a:rPr>
            <a:t>: Prof. Dr. Dirk </a:t>
          </a:r>
          <a:r>
            <a:rPr lang="fr" sz="1400" b="0" i="0" u="none" kern="1200" baseline="0" dirty="0" err="1">
              <a:solidFill>
                <a:srgbClr val="0070C0"/>
              </a:solidFill>
            </a:rPr>
            <a:t>Ramaekers</a:t>
          </a:r>
          <a:endParaRPr lang="fr" sz="1400" kern="1200" dirty="0">
            <a:solidFill>
              <a:srgbClr val="0070C0"/>
            </a:solidFill>
          </a:endParaRPr>
        </a:p>
        <a:p>
          <a:pPr marL="228600" lvl="2" indent="-114300" algn="l" defTabSz="622300" rtl="0">
            <a:lnSpc>
              <a:spcPct val="90000"/>
            </a:lnSpc>
            <a:spcBef>
              <a:spcPct val="0"/>
            </a:spcBef>
            <a:spcAft>
              <a:spcPct val="20000"/>
            </a:spcAft>
            <a:buChar char="•"/>
          </a:pPr>
          <a:r>
            <a:rPr lang="fr" sz="1400" b="1" i="0" u="none" kern="1200" baseline="0" dirty="0">
              <a:solidFill>
                <a:schemeClr val="tx1"/>
              </a:solidFill>
            </a:rPr>
            <a:t>+ </a:t>
          </a:r>
          <a:r>
            <a:rPr lang="fr" sz="1400" b="1" i="0" u="none" kern="1200" baseline="0" dirty="0">
              <a:solidFill>
                <a:srgbClr val="0070C0"/>
              </a:solidFill>
            </a:rPr>
            <a:t>cellule communication et débat sociétal </a:t>
          </a:r>
          <a:r>
            <a:rPr lang="fr" sz="1400" b="0" i="0" u="none" kern="1200" baseline="0" dirty="0">
              <a:solidFill>
                <a:srgbClr val="0070C0"/>
              </a:solidFill>
            </a:rPr>
            <a:t>: Prof. Dr. Yvon </a:t>
          </a:r>
          <a:r>
            <a:rPr lang="fr" sz="1400" b="0" i="0" u="none" kern="1200" baseline="0" dirty="0" err="1">
              <a:solidFill>
                <a:srgbClr val="0070C0"/>
              </a:solidFill>
            </a:rPr>
            <a:t>Englert</a:t>
          </a:r>
          <a:endParaRPr lang="fr" sz="1400" kern="1200" dirty="0">
            <a:solidFill>
              <a:srgbClr val="0070C0"/>
            </a:solidFill>
          </a:endParaRPr>
        </a:p>
        <a:p>
          <a:pPr marL="114300" lvl="1" indent="-114300" algn="l" defTabSz="622300" rtl="0">
            <a:lnSpc>
              <a:spcPct val="90000"/>
            </a:lnSpc>
            <a:spcBef>
              <a:spcPct val="0"/>
            </a:spcBef>
            <a:spcAft>
              <a:spcPct val="20000"/>
            </a:spcAft>
            <a:buChar char="•"/>
          </a:pPr>
          <a:r>
            <a:rPr lang="fr" sz="1400" b="0" i="0" u="none" kern="1200" baseline="0" dirty="0"/>
            <a:t>   </a:t>
          </a:r>
          <a:r>
            <a:rPr lang="fr" sz="1400" b="1" i="0" u="none" kern="1200" baseline="0" dirty="0">
              <a:solidFill>
                <a:srgbClr val="0070C0"/>
              </a:solidFill>
            </a:rPr>
            <a:t>Administrations</a:t>
          </a:r>
          <a:endParaRPr lang="fr" sz="1400" b="1" kern="1200" dirty="0">
            <a:solidFill>
              <a:srgbClr val="0070C0"/>
            </a:solidFill>
          </a:endParaRPr>
        </a:p>
        <a:p>
          <a:pPr marL="228600" lvl="2" indent="-114300" algn="l" defTabSz="533400" rtl="0">
            <a:lnSpc>
              <a:spcPct val="90000"/>
            </a:lnSpc>
            <a:spcBef>
              <a:spcPct val="0"/>
            </a:spcBef>
            <a:spcAft>
              <a:spcPct val="20000"/>
            </a:spcAft>
            <a:buChar char="•"/>
          </a:pPr>
          <a:r>
            <a:rPr lang="fr" sz="1200" b="0" i="0" u="none" kern="1200" baseline="0" dirty="0"/>
            <a:t>AFMPS, SPF, INAMI, </a:t>
          </a:r>
          <a:r>
            <a:rPr lang="fr" sz="1200" b="0" i="0" u="none" kern="1200" baseline="0" dirty="0" err="1"/>
            <a:t>Sciensano</a:t>
          </a:r>
          <a:r>
            <a:rPr lang="fr" sz="1200" b="0" i="0" u="none" kern="1200" baseline="0" dirty="0"/>
            <a:t>, plateforme </a:t>
          </a:r>
          <a:r>
            <a:rPr lang="fr" sz="1200" b="0" i="0" u="none" kern="1200" baseline="0" dirty="0" err="1"/>
            <a:t>eHealth</a:t>
          </a:r>
          <a:endParaRPr lang="fr" sz="1200" kern="1200" dirty="0"/>
        </a:p>
        <a:p>
          <a:pPr marL="228600" lvl="2" indent="-114300" algn="l" defTabSz="533400" rtl="0">
            <a:lnSpc>
              <a:spcPct val="90000"/>
            </a:lnSpc>
            <a:spcBef>
              <a:spcPct val="0"/>
            </a:spcBef>
            <a:spcAft>
              <a:spcPct val="20000"/>
            </a:spcAft>
            <a:buChar char="•"/>
          </a:pPr>
          <a:r>
            <a:rPr lang="fr" sz="1200" b="0" i="0" u="none" kern="1200" baseline="0" dirty="0"/>
            <a:t>Administrations de santé de toutes les entités fédérées</a:t>
          </a:r>
          <a:endParaRPr lang="fr" sz="1200" kern="1200" dirty="0"/>
        </a:p>
        <a:p>
          <a:pPr marL="228600" lvl="2" indent="-114300" algn="l" defTabSz="533400" rtl="0">
            <a:lnSpc>
              <a:spcPct val="90000"/>
            </a:lnSpc>
            <a:spcBef>
              <a:spcPct val="0"/>
            </a:spcBef>
            <a:spcAft>
              <a:spcPct val="20000"/>
            </a:spcAft>
            <a:buChar char="•"/>
          </a:pPr>
          <a:r>
            <a:rPr lang="fr" sz="1200" b="0" i="0" u="none" kern="1200" baseline="0" dirty="0"/>
            <a:t>Président RMG, IFC + NCCN</a:t>
          </a:r>
          <a:endParaRPr lang="fr" sz="1200" kern="1200" dirty="0"/>
        </a:p>
        <a:p>
          <a:pPr marL="114300" lvl="1" indent="-114300" algn="l" defTabSz="622300" rtl="0">
            <a:lnSpc>
              <a:spcPct val="90000"/>
            </a:lnSpc>
            <a:spcBef>
              <a:spcPct val="0"/>
            </a:spcBef>
            <a:spcAft>
              <a:spcPct val="20000"/>
            </a:spcAft>
            <a:buChar char="•"/>
          </a:pPr>
          <a:r>
            <a:rPr lang="fr" sz="1400" b="1" i="0" u="none" kern="1200" baseline="0" dirty="0"/>
            <a:t>   </a:t>
          </a:r>
          <a:r>
            <a:rPr lang="fr" sz="1400" b="1" i="0" u="none" kern="1200" baseline="0" dirty="0">
              <a:solidFill>
                <a:srgbClr val="0070C0"/>
              </a:solidFill>
            </a:rPr>
            <a:t>Expertise</a:t>
          </a:r>
          <a:endParaRPr lang="fr" sz="1400" b="1" kern="1200" dirty="0">
            <a:solidFill>
              <a:srgbClr val="0070C0"/>
            </a:solidFill>
          </a:endParaRPr>
        </a:p>
        <a:p>
          <a:pPr marL="228600" lvl="2" indent="-114300" algn="l" defTabSz="533400" rtl="0">
            <a:lnSpc>
              <a:spcPct val="90000"/>
            </a:lnSpc>
            <a:spcBef>
              <a:spcPct val="0"/>
            </a:spcBef>
            <a:spcAft>
              <a:spcPct val="20000"/>
            </a:spcAft>
            <a:buChar char="•"/>
          </a:pPr>
          <a:r>
            <a:rPr lang="fr" sz="1200" b="0" i="0" u="none" kern="1200" baseline="0" dirty="0"/>
            <a:t>Conseil Supérieur de la Santé, KCE, </a:t>
          </a:r>
          <a:r>
            <a:rPr lang="fr" sz="1200" b="0" i="0" u="none" kern="1200" baseline="0" dirty="0" err="1"/>
            <a:t>Sciensano</a:t>
          </a:r>
          <a:endParaRPr lang="fr" sz="1200" kern="1200" dirty="0"/>
        </a:p>
        <a:p>
          <a:pPr marL="228600" lvl="2" indent="-114300" algn="l" defTabSz="533400" rtl="0">
            <a:lnSpc>
              <a:spcPct val="90000"/>
            </a:lnSpc>
            <a:spcBef>
              <a:spcPct val="0"/>
            </a:spcBef>
            <a:spcAft>
              <a:spcPct val="20000"/>
            </a:spcAft>
            <a:buChar char="•"/>
          </a:pPr>
          <a:r>
            <a:rPr lang="fr" sz="1200" b="0" i="0" u="none" kern="1200" baseline="0" dirty="0"/>
            <a:t>Prof. Pierre Van Damme + Prof. Jean-Michel </a:t>
          </a:r>
          <a:r>
            <a:rPr lang="fr" sz="1200" b="0" i="0" u="none" kern="1200" baseline="0" dirty="0" err="1"/>
            <a:t>Dognée</a:t>
          </a:r>
          <a:endParaRPr lang="fr" sz="1200" kern="1200" dirty="0"/>
        </a:p>
      </dsp:txBody>
      <dsp:txXfrm>
        <a:off x="0" y="1300297"/>
        <a:ext cx="10515600" cy="1987200"/>
      </dsp:txXfrm>
    </dsp:sp>
    <dsp:sp modelId="{23EE0D59-0CD8-46E6-8D2A-03D0F6FF54F9}">
      <dsp:nvSpPr>
        <dsp:cNvPr id="0" name=""/>
        <dsp:cNvSpPr/>
      </dsp:nvSpPr>
      <dsp:spPr>
        <a:xfrm>
          <a:off x="0" y="3287497"/>
          <a:ext cx="10515600" cy="596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fr" sz="1500" b="0" i="0" u="none" kern="1200" baseline="0" dirty="0"/>
            <a:t>GT pour points spécifiques : organisation, distribution, enregistrement, communication, etc.</a:t>
          </a:r>
          <a:endParaRPr lang="fr" sz="1500" kern="1200" dirty="0"/>
        </a:p>
      </dsp:txBody>
      <dsp:txXfrm>
        <a:off x="29128" y="3316625"/>
        <a:ext cx="10457344" cy="538444"/>
      </dsp:txXfrm>
    </dsp:sp>
    <dsp:sp modelId="{656216C7-459E-4296-864F-6D2FE4AC3074}">
      <dsp:nvSpPr>
        <dsp:cNvPr id="0" name=""/>
        <dsp:cNvSpPr/>
      </dsp:nvSpPr>
      <dsp:spPr>
        <a:xfrm>
          <a:off x="0" y="3927397"/>
          <a:ext cx="10515600" cy="596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fr" sz="1500" b="0" i="0" u="none" kern="1200" baseline="0"/>
            <a:t>Rôle du Commissariat : plateforme de coordination et soutien de laTaskforce</a:t>
          </a:r>
          <a:endParaRPr lang="fr" sz="1500" kern="1200"/>
        </a:p>
      </dsp:txBody>
      <dsp:txXfrm>
        <a:off x="29128" y="3956525"/>
        <a:ext cx="10457344" cy="538444"/>
      </dsp:txXfrm>
    </dsp:sp>
    <dsp:sp modelId="{93468228-EA59-4537-B017-98438CFDEB5A}">
      <dsp:nvSpPr>
        <dsp:cNvPr id="0" name=""/>
        <dsp:cNvSpPr/>
      </dsp:nvSpPr>
      <dsp:spPr>
        <a:xfrm>
          <a:off x="0" y="4524097"/>
          <a:ext cx="10515600"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fr" sz="1200" b="0" i="0" u="none" kern="1200" baseline="0" dirty="0"/>
            <a:t>Coordination stratégique, gestion de programme, support opérationnel, support externe communication</a:t>
          </a:r>
          <a:endParaRPr lang="fr" sz="1200" kern="1200" dirty="0"/>
        </a:p>
      </dsp:txBody>
      <dsp:txXfrm>
        <a:off x="0" y="4524097"/>
        <a:ext cx="10515600" cy="248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A9C92-0B57-487D-87E0-DB02EE8CD2C2}" type="datetimeFigureOut">
              <a:rPr lang="nl-BE" smtClean="0"/>
              <a:t>4/02/2021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6CB58-28FE-47F0-B8B2-32A249F2E9CE}" type="slidenum">
              <a:rPr lang="nl-BE" smtClean="0"/>
              <a:t>‹N°›</a:t>
            </a:fld>
            <a:endParaRPr lang="nl-BE"/>
          </a:p>
        </p:txBody>
      </p:sp>
    </p:spTree>
    <p:extLst>
      <p:ext uri="{BB962C8B-B14F-4D97-AF65-F5344CB8AC3E}">
        <p14:creationId xmlns:p14="http://schemas.microsoft.com/office/powerpoint/2010/main" val="1284149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
          </p:nvPr>
        </p:nvSpPr>
        <p:spPr/>
        <p:txBody>
          <a:bodyPr/>
          <a:lstStyle/>
          <a:p>
            <a:pPr algn="l" rtl="0"/>
            <a:fld id="{1DF34805-1F01-4BDA-A8CA-FCEA2B4BC8D0}" type="datetime3">
              <a:rPr lang="nl-BE"/>
              <a:pPr algn="l" rtl="0"/>
              <a:t>4.02.21</a:t>
            </a:fld>
            <a:endParaRPr lang="fr"/>
          </a:p>
        </p:txBody>
      </p:sp>
      <p:sp>
        <p:nvSpPr>
          <p:cNvPr id="5" name="Slide Number Placeholder 4"/>
          <p:cNvSpPr>
            <a:spLocks noGrp="1"/>
          </p:cNvSpPr>
          <p:nvPr>
            <p:ph type="sldNum" sz="quarter" idx="5"/>
          </p:nvPr>
        </p:nvSpPr>
        <p:spPr/>
        <p:txBody>
          <a:bodyPr/>
          <a:lstStyle/>
          <a:p>
            <a:pPr algn="l" rtl="0"/>
            <a:fld id="{CF5EBCF4-26FC-4F76-8DA1-52FDDC328D44}" type="slidenum">
              <a:rPr/>
              <a:pPr/>
              <a:t>1</a:t>
            </a:fld>
            <a:endParaRPr lang="fr"/>
          </a:p>
        </p:txBody>
      </p:sp>
      <p:sp>
        <p:nvSpPr>
          <p:cNvPr id="51" name="Slide Image Placeholder 50">
            <a:extLst>
              <a:ext uri="{FF2B5EF4-FFF2-40B4-BE49-F238E27FC236}">
                <a16:creationId xmlns:a16="http://schemas.microsoft.com/office/drawing/2014/main" id="{DCE3710F-2356-44F5-A47E-3DFCE8CD483E}"/>
              </a:ext>
            </a:extLst>
          </p:cNvPr>
          <p:cNvSpPr>
            <a:spLocks noGrp="1" noRot="1" noChangeAspect="1"/>
          </p:cNvSpPr>
          <p:nvPr>
            <p:ph type="sldImg"/>
          </p:nvPr>
        </p:nvSpPr>
        <p:spPr>
          <a:xfrm>
            <a:off x="735013" y="563563"/>
            <a:ext cx="5632450" cy="3168650"/>
          </a:xfrm>
        </p:spPr>
      </p:sp>
    </p:spTree>
    <p:extLst>
      <p:ext uri="{BB962C8B-B14F-4D97-AF65-F5344CB8AC3E}">
        <p14:creationId xmlns:p14="http://schemas.microsoft.com/office/powerpoint/2010/main" val="3910783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3.png"/><Relationship Id="rId5" Type="http://schemas.openxmlformats.org/officeDocument/2006/relationships/tags" Target="../tags/tag4.xml"/><Relationship Id="rId10" Type="http://schemas.openxmlformats.org/officeDocument/2006/relationships/image" Target="../media/image2.jpeg"/><Relationship Id="rId4" Type="http://schemas.openxmlformats.org/officeDocument/2006/relationships/tags" Target="../tags/tag3.xml"/><Relationship Id="rId9"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8D2B27-3FBE-4F3F-8291-6DC9C77834B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F733BF49-08DB-4B36-AAC9-05B7AB51B0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BD085A6E-2971-4D76-B97B-31D46EB73D3A}"/>
              </a:ext>
            </a:extLst>
          </p:cNvPr>
          <p:cNvSpPr>
            <a:spLocks noGrp="1"/>
          </p:cNvSpPr>
          <p:nvPr>
            <p:ph type="dt" sz="half" idx="10"/>
          </p:nvPr>
        </p:nvSpPr>
        <p:spPr/>
        <p:txBody>
          <a:bodyPr/>
          <a:lstStyle/>
          <a:p>
            <a:fld id="{30C76982-DC20-4FC2-9348-70302F72EF83}" type="datetimeFigureOut">
              <a:rPr lang="nl-BE" smtClean="0"/>
              <a:t>4/02/2021</a:t>
            </a:fld>
            <a:endParaRPr lang="nl-BE"/>
          </a:p>
        </p:txBody>
      </p:sp>
      <p:sp>
        <p:nvSpPr>
          <p:cNvPr id="5" name="Tijdelijke aanduiding voor voettekst 4">
            <a:extLst>
              <a:ext uri="{FF2B5EF4-FFF2-40B4-BE49-F238E27FC236}">
                <a16:creationId xmlns:a16="http://schemas.microsoft.com/office/drawing/2014/main" id="{E5054526-C43E-44EA-9631-2D29101D1BF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CF71312-A018-492E-80DD-0B07A94D5303}"/>
              </a:ext>
            </a:extLst>
          </p:cNvPr>
          <p:cNvSpPr>
            <a:spLocks noGrp="1"/>
          </p:cNvSpPr>
          <p:nvPr>
            <p:ph type="sldNum" sz="quarter" idx="12"/>
          </p:nvPr>
        </p:nvSpPr>
        <p:spPr/>
        <p:txBody>
          <a:bodyPr/>
          <a:lstStyle/>
          <a:p>
            <a:fld id="{38A5BDDB-B117-453F-80EA-7AE5E686E1B7}" type="slidenum">
              <a:rPr lang="nl-BE" smtClean="0"/>
              <a:t>‹N°›</a:t>
            </a:fld>
            <a:endParaRPr lang="nl-BE"/>
          </a:p>
        </p:txBody>
      </p:sp>
    </p:spTree>
    <p:extLst>
      <p:ext uri="{BB962C8B-B14F-4D97-AF65-F5344CB8AC3E}">
        <p14:creationId xmlns:p14="http://schemas.microsoft.com/office/powerpoint/2010/main" val="1578648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D6E00-3F2B-497E-9BEE-38ABCDB18CC0}"/>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5873B964-569E-48CB-A13A-B32ABDD24CC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BBFEEE3-2299-4CA4-8759-5A6D0EB09C6A}"/>
              </a:ext>
            </a:extLst>
          </p:cNvPr>
          <p:cNvSpPr>
            <a:spLocks noGrp="1"/>
          </p:cNvSpPr>
          <p:nvPr>
            <p:ph type="dt" sz="half" idx="10"/>
          </p:nvPr>
        </p:nvSpPr>
        <p:spPr/>
        <p:txBody>
          <a:bodyPr/>
          <a:lstStyle/>
          <a:p>
            <a:fld id="{30C76982-DC20-4FC2-9348-70302F72EF83}" type="datetimeFigureOut">
              <a:rPr lang="nl-BE" smtClean="0"/>
              <a:t>4/02/2021</a:t>
            </a:fld>
            <a:endParaRPr lang="nl-BE"/>
          </a:p>
        </p:txBody>
      </p:sp>
      <p:sp>
        <p:nvSpPr>
          <p:cNvPr id="5" name="Tijdelijke aanduiding voor voettekst 4">
            <a:extLst>
              <a:ext uri="{FF2B5EF4-FFF2-40B4-BE49-F238E27FC236}">
                <a16:creationId xmlns:a16="http://schemas.microsoft.com/office/drawing/2014/main" id="{0CB9B316-8033-40A9-BD12-E9857338617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1E8179A-3976-49C8-9800-E52FFE8758F5}"/>
              </a:ext>
            </a:extLst>
          </p:cNvPr>
          <p:cNvSpPr>
            <a:spLocks noGrp="1"/>
          </p:cNvSpPr>
          <p:nvPr>
            <p:ph type="sldNum" sz="quarter" idx="12"/>
          </p:nvPr>
        </p:nvSpPr>
        <p:spPr/>
        <p:txBody>
          <a:bodyPr/>
          <a:lstStyle/>
          <a:p>
            <a:fld id="{38A5BDDB-B117-453F-80EA-7AE5E686E1B7}" type="slidenum">
              <a:rPr lang="nl-BE" smtClean="0"/>
              <a:t>‹N°›</a:t>
            </a:fld>
            <a:endParaRPr lang="nl-BE"/>
          </a:p>
        </p:txBody>
      </p:sp>
    </p:spTree>
    <p:extLst>
      <p:ext uri="{BB962C8B-B14F-4D97-AF65-F5344CB8AC3E}">
        <p14:creationId xmlns:p14="http://schemas.microsoft.com/office/powerpoint/2010/main" val="374774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CEBA141-10AB-4454-AB43-ACB800BD6F44}"/>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E6435B93-0289-4D61-A86E-53E60711EC1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CAD7C19-8805-43D0-B5EE-F3272A0F2B7B}"/>
              </a:ext>
            </a:extLst>
          </p:cNvPr>
          <p:cNvSpPr>
            <a:spLocks noGrp="1"/>
          </p:cNvSpPr>
          <p:nvPr>
            <p:ph type="dt" sz="half" idx="10"/>
          </p:nvPr>
        </p:nvSpPr>
        <p:spPr/>
        <p:txBody>
          <a:bodyPr/>
          <a:lstStyle/>
          <a:p>
            <a:fld id="{30C76982-DC20-4FC2-9348-70302F72EF83}" type="datetimeFigureOut">
              <a:rPr lang="nl-BE" smtClean="0"/>
              <a:t>4/02/2021</a:t>
            </a:fld>
            <a:endParaRPr lang="nl-BE"/>
          </a:p>
        </p:txBody>
      </p:sp>
      <p:sp>
        <p:nvSpPr>
          <p:cNvPr id="5" name="Tijdelijke aanduiding voor voettekst 4">
            <a:extLst>
              <a:ext uri="{FF2B5EF4-FFF2-40B4-BE49-F238E27FC236}">
                <a16:creationId xmlns:a16="http://schemas.microsoft.com/office/drawing/2014/main" id="{C9CA4C55-198B-40A9-97DD-AB47BD435F7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114147B-5BA4-4BC1-A7FB-035BF74DA751}"/>
              </a:ext>
            </a:extLst>
          </p:cNvPr>
          <p:cNvSpPr>
            <a:spLocks noGrp="1"/>
          </p:cNvSpPr>
          <p:nvPr>
            <p:ph type="sldNum" sz="quarter" idx="12"/>
          </p:nvPr>
        </p:nvSpPr>
        <p:spPr/>
        <p:txBody>
          <a:bodyPr/>
          <a:lstStyle/>
          <a:p>
            <a:fld id="{38A5BDDB-B117-453F-80EA-7AE5E686E1B7}" type="slidenum">
              <a:rPr lang="nl-BE" smtClean="0"/>
              <a:t>‹N°›</a:t>
            </a:fld>
            <a:endParaRPr lang="nl-BE"/>
          </a:p>
        </p:txBody>
      </p:sp>
    </p:spTree>
    <p:extLst>
      <p:ext uri="{BB962C8B-B14F-4D97-AF65-F5344CB8AC3E}">
        <p14:creationId xmlns:p14="http://schemas.microsoft.com/office/powerpoint/2010/main" val="3822507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55296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5"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0" i="0" baseline="0" dirty="0" err="1">
              <a:solidFill>
                <a:schemeClr val="bg1"/>
              </a:solidFill>
              <a:latin typeface="Calibri Light" panose="020F0302020204030204" pitchFamily="34" charset="0"/>
              <a:ea typeface="+mj-ea"/>
              <a:cs typeface="+mj-cs"/>
              <a:sym typeface="Calibri Light" panose="020F0302020204030204" pitchFamily="34" charset="0"/>
            </a:endParaRPr>
          </a:p>
        </p:txBody>
      </p:sp>
      <p:grpSp>
        <p:nvGrpSpPr>
          <p:cNvPr id="9" name="Group 8">
            <a:extLst>
              <a:ext uri="{FF2B5EF4-FFF2-40B4-BE49-F238E27FC236}">
                <a16:creationId xmlns:a16="http://schemas.microsoft.com/office/drawing/2014/main" id="{144F4CA9-5C17-4A5A-BDD5-92006127F3FD}"/>
              </a:ext>
            </a:extLst>
          </p:cNvPr>
          <p:cNvGrpSpPr/>
          <p:nvPr userDrawn="1"/>
        </p:nvGrpSpPr>
        <p:grpSpPr bwMode="ltGray">
          <a:xfrm>
            <a:off x="0" y="6769957"/>
            <a:ext cx="12192000" cy="88043"/>
            <a:chOff x="0" y="6769957"/>
            <a:chExt cx="12192000" cy="88043"/>
          </a:xfrm>
        </p:grpSpPr>
        <p:sp>
          <p:nvSpPr>
            <p:cNvPr id="10" name="Rectangle 9">
              <a:extLst>
                <a:ext uri="{FF2B5EF4-FFF2-40B4-BE49-F238E27FC236}">
                  <a16:creationId xmlns:a16="http://schemas.microsoft.com/office/drawing/2014/main" id="{DDF04160-6A3B-4763-B798-ABFA00B417D6}"/>
                </a:ext>
              </a:extLst>
            </p:cNvPr>
            <p:cNvSpPr>
              <a:spLocks/>
            </p:cNvSpPr>
            <p:nvPr userDrawn="1"/>
          </p:nvSpPr>
          <p:spPr bwMode="ltGray">
            <a:xfrm>
              <a:off x="0" y="6769958"/>
              <a:ext cx="12192000" cy="88042"/>
            </a:xfrm>
            <a:prstGeom prst="rect">
              <a:avLst/>
            </a:prstGeom>
            <a:solidFill>
              <a:srgbClr val="C6B9A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BE"/>
            </a:p>
          </p:txBody>
        </p:sp>
        <p:sp>
          <p:nvSpPr>
            <p:cNvPr id="11" name="Freeform: Shape 10">
              <a:extLst>
                <a:ext uri="{FF2B5EF4-FFF2-40B4-BE49-F238E27FC236}">
                  <a16:creationId xmlns:a16="http://schemas.microsoft.com/office/drawing/2014/main" id="{B90CEFB1-0BA8-4D52-8865-0177E57BA2C9}"/>
                </a:ext>
              </a:extLst>
            </p:cNvPr>
            <p:cNvSpPr>
              <a:spLocks/>
            </p:cNvSpPr>
            <p:nvPr userDrawn="1"/>
          </p:nvSpPr>
          <p:spPr bwMode="ltGray">
            <a:xfrm flipV="1">
              <a:off x="0" y="6769957"/>
              <a:ext cx="1588770" cy="88042"/>
            </a:xfrm>
            <a:custGeom>
              <a:avLst/>
              <a:gdLst>
                <a:gd name="connsiteX0" fmla="*/ 1488440 w 1588770"/>
                <a:gd name="connsiteY0" fmla="*/ 88042 h 88042"/>
                <a:gd name="connsiteX1" fmla="*/ 1588770 w 1588770"/>
                <a:gd name="connsiteY1" fmla="*/ 88042 h 88042"/>
                <a:gd name="connsiteX2" fmla="*/ 1488440 w 1588770"/>
                <a:gd name="connsiteY2" fmla="*/ 3 h 88042"/>
                <a:gd name="connsiteX3" fmla="*/ 1488440 w 1588770"/>
                <a:gd name="connsiteY3" fmla="*/ 0 h 88042"/>
                <a:gd name="connsiteX4" fmla="*/ 0 w 1588770"/>
                <a:gd name="connsiteY4" fmla="*/ 0 h 88042"/>
                <a:gd name="connsiteX5" fmla="*/ 0 w 1588770"/>
                <a:gd name="connsiteY5" fmla="*/ 88040 h 88042"/>
                <a:gd name="connsiteX6" fmla="*/ 1488440 w 1588770"/>
                <a:gd name="connsiteY6" fmla="*/ 88040 h 8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70" h="88042">
                  <a:moveTo>
                    <a:pt x="1488440" y="88042"/>
                  </a:moveTo>
                  <a:lnTo>
                    <a:pt x="1588770" y="88042"/>
                  </a:lnTo>
                  <a:lnTo>
                    <a:pt x="1488440" y="3"/>
                  </a:lnTo>
                  <a:lnTo>
                    <a:pt x="1488440" y="0"/>
                  </a:lnTo>
                  <a:lnTo>
                    <a:pt x="0" y="0"/>
                  </a:lnTo>
                  <a:lnTo>
                    <a:pt x="0" y="88040"/>
                  </a:lnTo>
                  <a:lnTo>
                    <a:pt x="1488440" y="88040"/>
                  </a:lnTo>
                  <a:close/>
                </a:path>
              </a:pathLst>
            </a:custGeom>
            <a:solidFill>
              <a:srgbClr val="7D889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BE"/>
            </a:p>
          </p:txBody>
        </p:sp>
      </p:grpSp>
      <p:sp>
        <p:nvSpPr>
          <p:cNvPr id="19" name="Rectangle 18">
            <a:extLst>
              <a:ext uri="{FF2B5EF4-FFF2-40B4-BE49-F238E27FC236}">
                <a16:creationId xmlns:a16="http://schemas.microsoft.com/office/drawing/2014/main" id="{C2EF0F4F-024C-4921-8513-A6DB7902A7D5}"/>
              </a:ext>
            </a:extLst>
          </p:cNvPr>
          <p:cNvSpPr>
            <a:spLocks/>
          </p:cNvSpPr>
          <p:nvPr userDrawn="1"/>
        </p:nvSpPr>
        <p:spPr bwMode="ltGray">
          <a:xfrm>
            <a:off x="3529013" y="0"/>
            <a:ext cx="8662987" cy="6858000"/>
          </a:xfrm>
          <a:prstGeom prst="rect">
            <a:avLst/>
          </a:prstGeom>
          <a:solidFill>
            <a:srgbClr val="7D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dirty="0"/>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bwMode="auto">
          <a:xfrm>
            <a:off x="3781145" y="5880556"/>
            <a:ext cx="7852502"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bg1"/>
                </a:solidFill>
              </a:defRPr>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bwMode="auto">
          <a:xfrm>
            <a:off x="3782286" y="4316780"/>
            <a:ext cx="7852502"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bg1"/>
                </a:solidFill>
              </a:defRPr>
            </a:lvl1pPr>
          </a:lstStyle>
          <a:p>
            <a:pPr lvl="0">
              <a:buNone/>
            </a:pPr>
            <a:r>
              <a:rPr lang="en-US"/>
              <a:t>Click to edit Master subtitle style</a:t>
            </a:r>
            <a:endParaRPr lang="en-US"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hasCustomPrompt="1"/>
            <p:custDataLst>
              <p:tags r:id="rId6"/>
            </p:custDataLst>
          </p:nvPr>
        </p:nvSpPr>
        <p:spPr bwMode="auto">
          <a:xfrm>
            <a:off x="3782286" y="1706563"/>
            <a:ext cx="7852502"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400" dirty="0">
                <a:solidFill>
                  <a:schemeClr val="bg1"/>
                </a:solidFill>
              </a:defRPr>
            </a:lvl1pPr>
          </a:lstStyle>
          <a:p>
            <a:pPr lvl="0"/>
            <a:r>
              <a:rPr lang="en-US" dirty="0"/>
              <a:t>Click to edit </a:t>
            </a:r>
            <a:br>
              <a:rPr lang="en-US" dirty="0"/>
            </a:br>
            <a:r>
              <a:rPr lang="en-US" dirty="0"/>
              <a:t>Master title style</a:t>
            </a:r>
          </a:p>
        </p:txBody>
      </p:sp>
      <p:pic>
        <p:nvPicPr>
          <p:cNvPr id="8" name="Picture Placeholder 5" descr="A close up of a coral&#10;&#10;Description automatically generated">
            <a:extLst>
              <a:ext uri="{FF2B5EF4-FFF2-40B4-BE49-F238E27FC236}">
                <a16:creationId xmlns:a16="http://schemas.microsoft.com/office/drawing/2014/main" id="{3FDF6904-39EF-41E0-8C93-90F8F0293F02}"/>
              </a:ext>
            </a:extLst>
          </p:cNvPr>
          <p:cNvPicPr>
            <a:picLocks/>
          </p:cNvPicPr>
          <p:nvPr userDrawn="1"/>
        </p:nvPicPr>
        <p:blipFill>
          <a:blip r:embed="rId10">
            <a:extLst>
              <a:ext uri="{28A0092B-C50C-407E-A947-70E740481C1C}">
                <a14:useLocalDpi xmlns:a14="http://schemas.microsoft.com/office/drawing/2010/main" val="0"/>
              </a:ext>
            </a:extLst>
          </a:blip>
          <a:srcRect l="30694" r="30694"/>
          <a:stretch>
            <a:fillRect/>
          </a:stretch>
        </p:blipFill>
        <p:spPr bwMode="ltGray">
          <a:xfrm>
            <a:off x="0" y="0"/>
            <a:ext cx="3529013" cy="6096000"/>
          </a:xfrm>
          <a:prstGeom prst="rect">
            <a:avLst/>
          </a:prstGeom>
        </p:spPr>
      </p:pic>
      <p:grpSp>
        <p:nvGrpSpPr>
          <p:cNvPr id="12" name="Groupe 3">
            <a:extLst>
              <a:ext uri="{FF2B5EF4-FFF2-40B4-BE49-F238E27FC236}">
                <a16:creationId xmlns:a16="http://schemas.microsoft.com/office/drawing/2014/main" id="{489384E8-FF7E-4EFF-A038-B3AC36B10B13}"/>
              </a:ext>
            </a:extLst>
          </p:cNvPr>
          <p:cNvGrpSpPr/>
          <p:nvPr userDrawn="1"/>
        </p:nvGrpSpPr>
        <p:grpSpPr bwMode="ltGray">
          <a:xfrm>
            <a:off x="27919" y="6119663"/>
            <a:ext cx="6817797" cy="652660"/>
            <a:chOff x="307686" y="65580"/>
            <a:chExt cx="6817797" cy="652660"/>
          </a:xfrm>
        </p:grpSpPr>
        <p:pic>
          <p:nvPicPr>
            <p:cNvPr id="13" name="Afbeelding 2">
              <a:extLst>
                <a:ext uri="{FF2B5EF4-FFF2-40B4-BE49-F238E27FC236}">
                  <a16:creationId xmlns:a16="http://schemas.microsoft.com/office/drawing/2014/main" id="{8962E9D6-98F3-4654-A8DC-AF839E232D09}"/>
                </a:ext>
              </a:extLst>
            </p:cNvPr>
            <p:cNvPicPr>
              <a:picLocks/>
            </p:cNvPicPr>
            <p:nvPr userDrawn="1"/>
          </p:nvPicPr>
          <p:blipFill rotWithShape="1">
            <a:blip r:embed="rId11" cstate="print">
              <a:extLst>
                <a:ext uri="{28A0092B-C50C-407E-A947-70E740481C1C}">
                  <a14:useLocalDpi xmlns:a14="http://schemas.microsoft.com/office/drawing/2010/main" val="0"/>
                </a:ext>
              </a:extLst>
            </a:blip>
            <a:srcRect/>
            <a:stretch/>
          </p:blipFill>
          <p:spPr bwMode="ltGray">
            <a:xfrm>
              <a:off x="307686" y="65580"/>
              <a:ext cx="684000" cy="648000"/>
            </a:xfrm>
            <a:prstGeom prst="rect">
              <a:avLst/>
            </a:prstGeom>
          </p:spPr>
        </p:pic>
        <p:sp>
          <p:nvSpPr>
            <p:cNvPr id="14" name="Tekstvak 5">
              <a:extLst>
                <a:ext uri="{FF2B5EF4-FFF2-40B4-BE49-F238E27FC236}">
                  <a16:creationId xmlns:a16="http://schemas.microsoft.com/office/drawing/2014/main" id="{9DC732C1-E770-44F6-B8D5-4D42FA08AB61}"/>
                </a:ext>
              </a:extLst>
            </p:cNvPr>
            <p:cNvSpPr txBox="1"/>
            <p:nvPr userDrawn="1"/>
          </p:nvSpPr>
          <p:spPr bwMode="ltGray">
            <a:xfrm>
              <a:off x="1172822" y="96488"/>
              <a:ext cx="5952661" cy="430887"/>
            </a:xfrm>
            <a:prstGeom prst="rect">
              <a:avLst/>
            </a:prstGeom>
            <a:noFill/>
          </p:spPr>
          <p:txBody>
            <a:bodyPr wrap="square" rtlCol="0">
              <a:spAutoFit/>
            </a:bodyPr>
            <a:lstStyle/>
            <a:p>
              <a:r>
                <a:rPr lang="nl-BE" sz="1100" i="1" noProof="0" dirty="0">
                  <a:solidFill>
                    <a:srgbClr val="C6B9AB"/>
                  </a:solidFill>
                  <a:latin typeface="+mj-lt"/>
                </a:rPr>
                <a:t>Regeringscommissariaat Corona</a:t>
              </a:r>
            </a:p>
            <a:p>
              <a:r>
                <a:rPr lang="nl-BE" sz="1100" i="1" noProof="0" dirty="0" err="1">
                  <a:solidFill>
                    <a:srgbClr val="C6B9AB"/>
                  </a:solidFill>
                  <a:latin typeface="+mj-lt"/>
                </a:rPr>
                <a:t>Commissariat</a:t>
              </a:r>
              <a:r>
                <a:rPr lang="nl-BE" sz="1100" i="1" noProof="0" dirty="0">
                  <a:solidFill>
                    <a:srgbClr val="C6B9AB"/>
                  </a:solidFill>
                  <a:latin typeface="+mj-lt"/>
                </a:rPr>
                <a:t> Corona du Gouvernement</a:t>
              </a:r>
            </a:p>
          </p:txBody>
        </p:sp>
        <p:sp>
          <p:nvSpPr>
            <p:cNvPr id="15" name="Tekstvak 6">
              <a:extLst>
                <a:ext uri="{FF2B5EF4-FFF2-40B4-BE49-F238E27FC236}">
                  <a16:creationId xmlns:a16="http://schemas.microsoft.com/office/drawing/2014/main" id="{2EF7E940-041A-4947-943B-B30028C3113A}"/>
                </a:ext>
              </a:extLst>
            </p:cNvPr>
            <p:cNvSpPr txBox="1"/>
            <p:nvPr userDrawn="1"/>
          </p:nvSpPr>
          <p:spPr bwMode="ltGray">
            <a:xfrm>
              <a:off x="1181733" y="456630"/>
              <a:ext cx="2880320" cy="261610"/>
            </a:xfrm>
            <a:prstGeom prst="rect">
              <a:avLst/>
            </a:prstGeom>
            <a:noFill/>
          </p:spPr>
          <p:txBody>
            <a:bodyPr wrap="square" rtlCol="0">
              <a:spAutoFit/>
            </a:bodyPr>
            <a:lstStyle/>
            <a:p>
              <a:r>
                <a:rPr lang="nl-BE" sz="1100" b="0" spc="0" dirty="0">
                  <a:solidFill>
                    <a:srgbClr val="7D8D94"/>
                  </a:solidFill>
                  <a:latin typeface="+mj-lt"/>
                </a:rPr>
                <a:t>Pedro </a:t>
              </a:r>
              <a:r>
                <a:rPr lang="nl-BE" sz="1100" b="0" spc="0" dirty="0" err="1">
                  <a:solidFill>
                    <a:srgbClr val="7D8D94"/>
                  </a:solidFill>
                  <a:latin typeface="+mj-lt"/>
                </a:rPr>
                <a:t>Facon</a:t>
              </a:r>
              <a:endParaRPr lang="nl-BE" sz="1100" b="0" spc="0" dirty="0">
                <a:solidFill>
                  <a:srgbClr val="7D8D94"/>
                </a:solidFill>
                <a:latin typeface="+mj-lt"/>
              </a:endParaRPr>
            </a:p>
          </p:txBody>
        </p:sp>
        <p:cxnSp>
          <p:nvCxnSpPr>
            <p:cNvPr id="17" name="Rechte verbindingslijn 2">
              <a:extLst>
                <a:ext uri="{FF2B5EF4-FFF2-40B4-BE49-F238E27FC236}">
                  <a16:creationId xmlns:a16="http://schemas.microsoft.com/office/drawing/2014/main" id="{0414F95E-C454-4DA6-A352-9F7E824D1E0D}"/>
                </a:ext>
              </a:extLst>
            </p:cNvPr>
            <p:cNvCxnSpPr/>
            <p:nvPr userDrawn="1"/>
          </p:nvCxnSpPr>
          <p:spPr bwMode="ltGray">
            <a:xfrm>
              <a:off x="1076810" y="171490"/>
              <a:ext cx="0" cy="504056"/>
            </a:xfrm>
            <a:prstGeom prst="line">
              <a:avLst/>
            </a:prstGeom>
            <a:ln w="6350">
              <a:solidFill>
                <a:srgbClr val="7D8D94"/>
              </a:solidFill>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9303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_1">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F56C97D-F44C-4DC8-89A4-B858ADB6A6F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2" name="think-cell Slide" r:id="rId5" imgW="473" imgH="476" progId="TCLayout.ActiveDocument.1">
                  <p:embed/>
                </p:oleObj>
              </mc:Choice>
              <mc:Fallback>
                <p:oleObj name="think-cell Slide" r:id="rId5" imgW="473" imgH="476" progId="TCLayout.ActiveDocument.1">
                  <p:embed/>
                  <p:pic>
                    <p:nvPicPr>
                      <p:cNvPr id="11" name="Object 10" hidden="1">
                        <a:extLst>
                          <a:ext uri="{FF2B5EF4-FFF2-40B4-BE49-F238E27FC236}">
                            <a16:creationId xmlns:a16="http://schemas.microsoft.com/office/drawing/2014/main" id="{BF56C97D-F44C-4DC8-89A4-B858ADB6A6F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70E2D89-0C69-4A1A-A3E8-593D336F5D2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Calibri Light" panose="020F0302020204030204" pitchFamily="34" charset="0"/>
              <a:ea typeface="+mj-ea"/>
              <a:cs typeface="+mj-cs"/>
              <a:sym typeface="Calibri Light" panose="020F0302020204030204" pitchFamily="34" charset="0"/>
            </a:endParaRPr>
          </a:p>
        </p:txBody>
      </p:sp>
      <p:sp>
        <p:nvSpPr>
          <p:cNvPr id="38" name="Picture Placeholder 37">
            <a:extLst>
              <a:ext uri="{FF2B5EF4-FFF2-40B4-BE49-F238E27FC236}">
                <a16:creationId xmlns:a16="http://schemas.microsoft.com/office/drawing/2014/main" id="{8C8ACFB7-1FEB-4288-B3B0-D60D6BAC2270}"/>
              </a:ext>
            </a:extLst>
          </p:cNvPr>
          <p:cNvSpPr>
            <a:spLocks noGrp="1"/>
          </p:cNvSpPr>
          <p:nvPr>
            <p:ph type="pic" sz="quarter" idx="25"/>
          </p:nvPr>
        </p:nvSpPr>
        <p:spPr>
          <a:xfrm>
            <a:off x="0" y="0"/>
            <a:ext cx="3529347" cy="6858000"/>
          </a:xfrm>
          <a:noFill/>
          <a:extLst>
            <a:ext uri="{909E8E84-426E-40DD-AFC4-6F175D3DCCD1}">
              <a14:hiddenFill xmlns:a14="http://schemas.microsoft.com/office/drawing/2010/main">
                <a:solidFill>
                  <a:schemeClr val="bg1">
                    <a:lumMod val="100000"/>
                  </a:schemeClr>
                </a:solidFill>
              </a14:hiddenFill>
            </a:ext>
          </a:extLst>
        </p:spPr>
        <p:txBody>
          <a:bodyPr anchor="ctr"/>
          <a:lstStyle>
            <a:lvl1pPr marL="0" indent="0" algn="ctr">
              <a:buNone/>
              <a:defRPr/>
            </a:lvl1pPr>
          </a:lstStyle>
          <a:p>
            <a:endParaRPr lang="nl-BE"/>
          </a:p>
        </p:txBody>
      </p:sp>
      <p:sp>
        <p:nvSpPr>
          <p:cNvPr id="39" name="Rectangle 38">
            <a:extLst>
              <a:ext uri="{FF2B5EF4-FFF2-40B4-BE49-F238E27FC236}">
                <a16:creationId xmlns:a16="http://schemas.microsoft.com/office/drawing/2014/main" id="{849A23FA-B210-4BC5-BE35-F672E1F8050D}"/>
              </a:ext>
            </a:extLst>
          </p:cNvPr>
          <p:cNvSpPr>
            <a:spLocks/>
          </p:cNvSpPr>
          <p:nvPr userDrawn="1"/>
        </p:nvSpPr>
        <p:spPr>
          <a:xfrm>
            <a:off x="3529347" y="0"/>
            <a:ext cx="8662653" cy="6858000"/>
          </a:xfrm>
          <a:prstGeom prst="rect">
            <a:avLst/>
          </a:prstGeom>
          <a:solidFill>
            <a:srgbClr val="7D8894"/>
          </a:solidFill>
          <a:ln w="12700" cap="flat" cmpd="sng" algn="ctr">
            <a:noFill/>
            <a:prstDash val="solid"/>
            <a:miter lim="800000"/>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1">
            <a:extLst>
              <a:ext uri="{FF2B5EF4-FFF2-40B4-BE49-F238E27FC236}">
                <a16:creationId xmlns:a16="http://schemas.microsoft.com/office/drawing/2014/main" id="{EFF9E547-280A-4A7B-A24F-3E56D865FF71}"/>
              </a:ext>
            </a:extLst>
          </p:cNvPr>
          <p:cNvSpPr>
            <a:spLocks noGrp="1"/>
          </p:cNvSpPr>
          <p:nvPr>
            <p:ph type="ctrTitle" hasCustomPrompt="1"/>
          </p:nvPr>
        </p:nvSpPr>
        <p:spPr>
          <a:xfrm>
            <a:off x="3667562" y="692151"/>
            <a:ext cx="8377311" cy="785811"/>
          </a:xfrm>
        </p:spPr>
        <p:txBody>
          <a:bodyPr lIns="180000" tIns="180000" rIns="180000" bIns="180000" anchor="ctr">
            <a:noAutofit/>
          </a:bodyPr>
          <a:lstStyle>
            <a:lvl1pPr algn="l">
              <a:defRPr sz="3200">
                <a:solidFill>
                  <a:schemeClr val="bg1">
                    <a:lumMod val="100000"/>
                  </a:schemeClr>
                </a:solidFill>
              </a:defRPr>
            </a:lvl1pPr>
          </a:lstStyle>
          <a:p>
            <a:r>
              <a:rPr lang="en-US" dirty="0"/>
              <a:t>Add title (topic)</a:t>
            </a:r>
            <a:endParaRPr lang="nl-BE" dirty="0"/>
          </a:p>
        </p:txBody>
      </p:sp>
      <p:sp>
        <p:nvSpPr>
          <p:cNvPr id="3" name="Subtitle 2">
            <a:extLst>
              <a:ext uri="{FF2B5EF4-FFF2-40B4-BE49-F238E27FC236}">
                <a16:creationId xmlns:a16="http://schemas.microsoft.com/office/drawing/2014/main" id="{17E789CE-4936-4653-A4F9-26ADAC2472E8}"/>
              </a:ext>
            </a:extLst>
          </p:cNvPr>
          <p:cNvSpPr>
            <a:spLocks noGrp="1"/>
          </p:cNvSpPr>
          <p:nvPr>
            <p:ph type="subTitle" idx="1" hasCustomPrompt="1"/>
          </p:nvPr>
        </p:nvSpPr>
        <p:spPr>
          <a:xfrm>
            <a:off x="3667562" y="1477962"/>
            <a:ext cx="8377311" cy="1204387"/>
          </a:xfrm>
        </p:spPr>
        <p:txBody>
          <a:bodyPr lIns="180000" tIns="180000" rIns="180000" bIns="180000">
            <a:normAutofit/>
          </a:bodyPr>
          <a:lstStyle>
            <a:lvl1pPr marL="0" indent="0" algn="l">
              <a:buNone/>
              <a:defRPr sz="3200">
                <a:solidFill>
                  <a:schemeClr val="bg1">
                    <a:lumMod val="10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body for which this presentation was prepared</a:t>
            </a:r>
            <a:endParaRPr lang="nl-BE" dirty="0"/>
          </a:p>
        </p:txBody>
      </p:sp>
      <p:sp>
        <p:nvSpPr>
          <p:cNvPr id="34" name="Text Placeholder 33">
            <a:extLst>
              <a:ext uri="{FF2B5EF4-FFF2-40B4-BE49-F238E27FC236}">
                <a16:creationId xmlns:a16="http://schemas.microsoft.com/office/drawing/2014/main" id="{C64263AD-EAB0-4714-AA7B-B7EF320A0C9A}"/>
              </a:ext>
            </a:extLst>
          </p:cNvPr>
          <p:cNvSpPr>
            <a:spLocks noGrp="1"/>
          </p:cNvSpPr>
          <p:nvPr userDrawn="1">
            <p:ph type="body" sz="quarter" idx="23" hasCustomPrompt="1"/>
          </p:nvPr>
        </p:nvSpPr>
        <p:spPr>
          <a:xfrm>
            <a:off x="3667562" y="2682349"/>
            <a:ext cx="8377311" cy="678817"/>
          </a:xfrm>
        </p:spPr>
        <p:txBody>
          <a:bodyPr lIns="180000" tIns="180000" rIns="180000" bIns="180000">
            <a:noAutofit/>
          </a:bodyPr>
          <a:lstStyle>
            <a:lvl1pPr marL="0" indent="0">
              <a:buNone/>
              <a:defRPr sz="1400">
                <a:solidFill>
                  <a:schemeClr val="bg1">
                    <a:lumMod val="100000"/>
                  </a:schemeClr>
                </a:solidFill>
              </a:defRPr>
            </a:lvl1pPr>
            <a:lvl2pPr marL="457200" indent="0">
              <a:buNone/>
              <a:defRPr sz="1400">
                <a:solidFill>
                  <a:schemeClr val="bg1">
                    <a:lumMod val="100000"/>
                  </a:schemeClr>
                </a:solidFill>
              </a:defRPr>
            </a:lvl2pPr>
            <a:lvl3pPr marL="914400" indent="0">
              <a:buNone/>
              <a:defRPr sz="1400">
                <a:solidFill>
                  <a:schemeClr val="bg1">
                    <a:lumMod val="100000"/>
                  </a:schemeClr>
                </a:solidFill>
              </a:defRPr>
            </a:lvl3pPr>
            <a:lvl4pPr marL="1371600" indent="0">
              <a:buNone/>
              <a:defRPr sz="1400">
                <a:solidFill>
                  <a:schemeClr val="bg1">
                    <a:lumMod val="100000"/>
                  </a:schemeClr>
                </a:solidFill>
              </a:defRPr>
            </a:lvl4pPr>
            <a:lvl5pPr marL="1828800" indent="0">
              <a:buNone/>
              <a:defRPr sz="1400">
                <a:solidFill>
                  <a:schemeClr val="bg1">
                    <a:lumMod val="100000"/>
                  </a:schemeClr>
                </a:solidFill>
              </a:defRPr>
            </a:lvl5pPr>
          </a:lstStyle>
          <a:p>
            <a:pPr lvl="0"/>
            <a:r>
              <a:rPr lang="en-US" dirty="0"/>
              <a:t>Date</a:t>
            </a:r>
            <a:endParaRPr lang="nl-BE" dirty="0"/>
          </a:p>
        </p:txBody>
      </p:sp>
      <p:sp>
        <p:nvSpPr>
          <p:cNvPr id="36" name="Text Placeholder 35">
            <a:extLst>
              <a:ext uri="{FF2B5EF4-FFF2-40B4-BE49-F238E27FC236}">
                <a16:creationId xmlns:a16="http://schemas.microsoft.com/office/drawing/2014/main" id="{A536BB85-D864-405A-A7CF-5EA988C7AE17}"/>
              </a:ext>
            </a:extLst>
          </p:cNvPr>
          <p:cNvSpPr>
            <a:spLocks noGrp="1"/>
          </p:cNvSpPr>
          <p:nvPr userDrawn="1">
            <p:ph type="body" sz="quarter" idx="24" hasCustomPrompt="1"/>
          </p:nvPr>
        </p:nvSpPr>
        <p:spPr>
          <a:xfrm>
            <a:off x="3667562" y="3361166"/>
            <a:ext cx="8377311" cy="914500"/>
          </a:xfrm>
        </p:spPr>
        <p:txBody>
          <a:bodyPr lIns="180000" tIns="180000" rIns="180000" bIns="180000">
            <a:normAutofit/>
          </a:bodyPr>
          <a:lstStyle>
            <a:lvl1pPr marL="0" indent="0">
              <a:buNone/>
              <a:defRPr sz="1400" i="1">
                <a:solidFill>
                  <a:schemeClr val="bg1">
                    <a:lumMod val="100000"/>
                  </a:schemeClr>
                </a:solidFill>
              </a:defRPr>
            </a:lvl1pPr>
            <a:lvl2pPr marL="457200" indent="0">
              <a:buNone/>
              <a:defRPr sz="1400">
                <a:solidFill>
                  <a:schemeClr val="bg1">
                    <a:lumMod val="100000"/>
                  </a:schemeClr>
                </a:solidFill>
              </a:defRPr>
            </a:lvl2pPr>
            <a:lvl3pPr marL="914400" indent="0">
              <a:buNone/>
              <a:defRPr sz="1400">
                <a:solidFill>
                  <a:schemeClr val="bg1">
                    <a:lumMod val="100000"/>
                  </a:schemeClr>
                </a:solidFill>
              </a:defRPr>
            </a:lvl3pPr>
            <a:lvl4pPr marL="1371600" indent="0">
              <a:buNone/>
              <a:defRPr sz="1400">
                <a:solidFill>
                  <a:schemeClr val="bg1">
                    <a:lumMod val="100000"/>
                  </a:schemeClr>
                </a:solidFill>
              </a:defRPr>
            </a:lvl4pPr>
            <a:lvl5pPr marL="1828800" indent="0">
              <a:buNone/>
              <a:defRPr sz="1400">
                <a:solidFill>
                  <a:schemeClr val="bg1">
                    <a:lumMod val="100000"/>
                  </a:schemeClr>
                </a:solidFill>
              </a:defRPr>
            </a:lvl5pPr>
          </a:lstStyle>
          <a:p>
            <a:pPr lvl="0"/>
            <a:r>
              <a:rPr lang="en-US" dirty="0"/>
              <a:t>[Type in one of the following:]</a:t>
            </a:r>
            <a:br>
              <a:rPr lang="en-US" dirty="0"/>
            </a:br>
            <a:r>
              <a:rPr lang="en-US" dirty="0"/>
              <a:t>DRAFT – Not ready for publication</a:t>
            </a:r>
            <a:br>
              <a:rPr lang="nl-BE" dirty="0"/>
            </a:br>
            <a:r>
              <a:rPr lang="nl-BE" dirty="0"/>
              <a:t>CONFIDENTIAL – Do </a:t>
            </a:r>
            <a:r>
              <a:rPr lang="nl-BE" dirty="0" err="1"/>
              <a:t>not</a:t>
            </a:r>
            <a:r>
              <a:rPr lang="nl-BE" dirty="0"/>
              <a:t> share</a:t>
            </a:r>
            <a:endParaRPr lang="en-US" dirty="0"/>
          </a:p>
        </p:txBody>
      </p:sp>
      <p:grpSp>
        <p:nvGrpSpPr>
          <p:cNvPr id="51" name="Group 50">
            <a:extLst>
              <a:ext uri="{FF2B5EF4-FFF2-40B4-BE49-F238E27FC236}">
                <a16:creationId xmlns:a16="http://schemas.microsoft.com/office/drawing/2014/main" id="{7DB81D02-F857-404F-AD84-B5A6E0B26DF1}"/>
              </a:ext>
            </a:extLst>
          </p:cNvPr>
          <p:cNvGrpSpPr/>
          <p:nvPr userDrawn="1"/>
        </p:nvGrpSpPr>
        <p:grpSpPr>
          <a:xfrm>
            <a:off x="0" y="6091142"/>
            <a:ext cx="3529348" cy="766858"/>
            <a:chOff x="0" y="6091142"/>
            <a:chExt cx="3529348" cy="766858"/>
          </a:xfrm>
        </p:grpSpPr>
        <p:sp>
          <p:nvSpPr>
            <p:cNvPr id="19" name="Freeform: Shape 18">
              <a:extLst>
                <a:ext uri="{FF2B5EF4-FFF2-40B4-BE49-F238E27FC236}">
                  <a16:creationId xmlns:a16="http://schemas.microsoft.com/office/drawing/2014/main" id="{E679847F-A1D7-4D8C-A87E-468109E54100}"/>
                </a:ext>
              </a:extLst>
            </p:cNvPr>
            <p:cNvSpPr>
              <a:spLocks/>
            </p:cNvSpPr>
            <p:nvPr userDrawn="1"/>
          </p:nvSpPr>
          <p:spPr>
            <a:xfrm>
              <a:off x="0" y="6769960"/>
              <a:ext cx="3529347" cy="88040"/>
            </a:xfrm>
            <a:custGeom>
              <a:avLst/>
              <a:gdLst>
                <a:gd name="connsiteX0" fmla="*/ 0 w 3529347"/>
                <a:gd name="connsiteY0" fmla="*/ 0 h 88040"/>
                <a:gd name="connsiteX1" fmla="*/ 3529347 w 3529347"/>
                <a:gd name="connsiteY1" fmla="*/ 0 h 88040"/>
                <a:gd name="connsiteX2" fmla="*/ 3529347 w 3529347"/>
                <a:gd name="connsiteY2" fmla="*/ 88040 h 88040"/>
                <a:gd name="connsiteX3" fmla="*/ 0 w 3529347"/>
                <a:gd name="connsiteY3" fmla="*/ 88040 h 88040"/>
              </a:gdLst>
              <a:ahLst/>
              <a:cxnLst>
                <a:cxn ang="0">
                  <a:pos x="connsiteX0" y="connsiteY0"/>
                </a:cxn>
                <a:cxn ang="0">
                  <a:pos x="connsiteX1" y="connsiteY1"/>
                </a:cxn>
                <a:cxn ang="0">
                  <a:pos x="connsiteX2" y="connsiteY2"/>
                </a:cxn>
                <a:cxn ang="0">
                  <a:pos x="connsiteX3" y="connsiteY3"/>
                </a:cxn>
              </a:cxnLst>
              <a:rect l="l" t="t" r="r" b="b"/>
              <a:pathLst>
                <a:path w="3529347" h="88040">
                  <a:moveTo>
                    <a:pt x="0" y="0"/>
                  </a:moveTo>
                  <a:lnTo>
                    <a:pt x="3529347" y="0"/>
                  </a:lnTo>
                  <a:lnTo>
                    <a:pt x="3529347" y="88040"/>
                  </a:lnTo>
                  <a:lnTo>
                    <a:pt x="0" y="88040"/>
                  </a:lnTo>
                  <a:close/>
                </a:path>
              </a:pathLst>
            </a:custGeom>
            <a:solidFill>
              <a:srgbClr val="C6B9A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49" name="Group 48">
              <a:extLst>
                <a:ext uri="{FF2B5EF4-FFF2-40B4-BE49-F238E27FC236}">
                  <a16:creationId xmlns:a16="http://schemas.microsoft.com/office/drawing/2014/main" id="{7DEB5DF9-5DF6-4841-B4EB-09C8403BBED6}"/>
                </a:ext>
              </a:extLst>
            </p:cNvPr>
            <p:cNvGrpSpPr/>
            <p:nvPr userDrawn="1"/>
          </p:nvGrpSpPr>
          <p:grpSpPr>
            <a:xfrm>
              <a:off x="0" y="6091142"/>
              <a:ext cx="3529348" cy="766858"/>
              <a:chOff x="0" y="6091142"/>
              <a:chExt cx="3529348" cy="766858"/>
            </a:xfrm>
          </p:grpSpPr>
          <p:sp>
            <p:nvSpPr>
              <p:cNvPr id="13" name="Rectangle 12">
                <a:extLst>
                  <a:ext uri="{FF2B5EF4-FFF2-40B4-BE49-F238E27FC236}">
                    <a16:creationId xmlns:a16="http://schemas.microsoft.com/office/drawing/2014/main" id="{5DC9D845-4AFF-4212-AC40-72AB6A8C5D2F}"/>
                  </a:ext>
                </a:extLst>
              </p:cNvPr>
              <p:cNvSpPr>
                <a:spLocks/>
              </p:cNvSpPr>
              <p:nvPr userDrawn="1"/>
            </p:nvSpPr>
            <p:spPr>
              <a:xfrm>
                <a:off x="1" y="6091142"/>
                <a:ext cx="3529347" cy="676522"/>
              </a:xfrm>
              <a:prstGeom prst="rect">
                <a:avLst/>
              </a:prstGeom>
              <a:solidFill>
                <a:schemeClr val="bg1">
                  <a:lumMod val="10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lumMod val="100000"/>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Afbeelding 2">
                <a:extLst>
                  <a:ext uri="{FF2B5EF4-FFF2-40B4-BE49-F238E27FC236}">
                    <a16:creationId xmlns:a16="http://schemas.microsoft.com/office/drawing/2014/main" id="{855A3E1B-5E03-4DC0-8D13-ED9AB3650875}"/>
                  </a:ext>
                </a:extLst>
              </p:cNvPr>
              <p:cNvPicPr>
                <a:picLocks/>
              </p:cNvPicPr>
              <p:nvPr userDrawn="1"/>
            </p:nvPicPr>
            <p:blipFill rotWithShape="1">
              <a:blip r:embed="rId7" cstate="print">
                <a:extLst>
                  <a:ext uri="{28A0092B-C50C-407E-A947-70E740481C1C}">
                    <a14:useLocalDpi xmlns:a14="http://schemas.microsoft.com/office/drawing/2010/main" val="0"/>
                  </a:ext>
                </a:extLst>
              </a:blip>
              <a:srcRect/>
              <a:stretch/>
            </p:blipFill>
            <p:spPr>
              <a:xfrm>
                <a:off x="27919" y="6119663"/>
                <a:ext cx="684000" cy="648000"/>
              </a:xfrm>
              <a:prstGeom prst="rect">
                <a:avLst/>
              </a:prstGeom>
            </p:spPr>
          </p:pic>
          <p:sp>
            <p:nvSpPr>
              <p:cNvPr id="16" name="Tekstvak 5">
                <a:extLst>
                  <a:ext uri="{FF2B5EF4-FFF2-40B4-BE49-F238E27FC236}">
                    <a16:creationId xmlns:a16="http://schemas.microsoft.com/office/drawing/2014/main" id="{8DEA7106-359B-4C16-A8D7-93A94EC88280}"/>
                  </a:ext>
                </a:extLst>
              </p:cNvPr>
              <p:cNvSpPr txBox="1"/>
              <p:nvPr userDrawn="1"/>
            </p:nvSpPr>
            <p:spPr>
              <a:xfrm>
                <a:off x="893056" y="6150571"/>
                <a:ext cx="2627382" cy="430887"/>
              </a:xfrm>
              <a:prstGeom prst="rect">
                <a:avLst/>
              </a:prstGeom>
              <a:noFill/>
            </p:spPr>
            <p:txBody>
              <a:bodyPr wrap="square" rtlCol="0">
                <a:spAutoFit/>
              </a:bodyPr>
              <a:lstStyle/>
              <a:p>
                <a:r>
                  <a:rPr lang="nl-BE" sz="1100" i="1" noProof="0" dirty="0">
                    <a:solidFill>
                      <a:srgbClr val="C6B9AB"/>
                    </a:solidFill>
                    <a:latin typeface="+mj-lt"/>
                  </a:rPr>
                  <a:t>Regeringscommissariaat Corona</a:t>
                </a:r>
              </a:p>
              <a:p>
                <a:r>
                  <a:rPr lang="nl-BE" sz="1100" i="1" noProof="0" dirty="0" err="1">
                    <a:solidFill>
                      <a:srgbClr val="C6B9AB"/>
                    </a:solidFill>
                    <a:latin typeface="+mj-lt"/>
                  </a:rPr>
                  <a:t>Commissariat</a:t>
                </a:r>
                <a:r>
                  <a:rPr lang="nl-BE" sz="1100" i="1" noProof="0" dirty="0">
                    <a:solidFill>
                      <a:srgbClr val="C6B9AB"/>
                    </a:solidFill>
                    <a:latin typeface="+mj-lt"/>
                  </a:rPr>
                  <a:t> Corona du Gouvernement</a:t>
                </a:r>
              </a:p>
            </p:txBody>
          </p:sp>
          <p:sp>
            <p:nvSpPr>
              <p:cNvPr id="17" name="Tekstvak 6">
                <a:extLst>
                  <a:ext uri="{FF2B5EF4-FFF2-40B4-BE49-F238E27FC236}">
                    <a16:creationId xmlns:a16="http://schemas.microsoft.com/office/drawing/2014/main" id="{720F8AC6-ECC3-4C35-8372-84B2D44029F6}"/>
                  </a:ext>
                </a:extLst>
              </p:cNvPr>
              <p:cNvSpPr txBox="1"/>
              <p:nvPr userDrawn="1"/>
            </p:nvSpPr>
            <p:spPr>
              <a:xfrm>
                <a:off x="901966" y="6510713"/>
                <a:ext cx="2627381" cy="261610"/>
              </a:xfrm>
              <a:prstGeom prst="rect">
                <a:avLst/>
              </a:prstGeom>
              <a:noFill/>
            </p:spPr>
            <p:txBody>
              <a:bodyPr wrap="square" rtlCol="0">
                <a:spAutoFit/>
              </a:bodyPr>
              <a:lstStyle/>
              <a:p>
                <a:r>
                  <a:rPr lang="nl-BE" sz="1100" b="0" spc="0" dirty="0">
                    <a:solidFill>
                      <a:srgbClr val="7D8894"/>
                    </a:solidFill>
                    <a:latin typeface="+mj-lt"/>
                  </a:rPr>
                  <a:t>Pedro </a:t>
                </a:r>
                <a:r>
                  <a:rPr lang="nl-BE" sz="1100" b="0" spc="0" dirty="0" err="1">
                    <a:solidFill>
                      <a:srgbClr val="7D8894"/>
                    </a:solidFill>
                    <a:latin typeface="+mj-lt"/>
                  </a:rPr>
                  <a:t>Facon</a:t>
                </a:r>
                <a:endParaRPr lang="nl-BE" sz="1100" b="0" spc="0" dirty="0">
                  <a:solidFill>
                    <a:srgbClr val="7D8894"/>
                  </a:solidFill>
                  <a:latin typeface="+mj-lt"/>
                </a:endParaRPr>
              </a:p>
            </p:txBody>
          </p:sp>
          <p:cxnSp>
            <p:nvCxnSpPr>
              <p:cNvPr id="18" name="Rechte verbindingslijn 2">
                <a:extLst>
                  <a:ext uri="{FF2B5EF4-FFF2-40B4-BE49-F238E27FC236}">
                    <a16:creationId xmlns:a16="http://schemas.microsoft.com/office/drawing/2014/main" id="{3F5FEC97-0D4F-42F2-83F2-5752DC7353DF}"/>
                  </a:ext>
                </a:extLst>
              </p:cNvPr>
              <p:cNvCxnSpPr/>
              <p:nvPr userDrawn="1"/>
            </p:nvCxnSpPr>
            <p:spPr>
              <a:xfrm>
                <a:off x="797043" y="6225573"/>
                <a:ext cx="0" cy="504056"/>
              </a:xfrm>
              <a:prstGeom prst="line">
                <a:avLst/>
              </a:prstGeom>
              <a:ln w="6350">
                <a:solidFill>
                  <a:srgbClr val="7D8D94"/>
                </a:solidFill>
                <a:prstDash val="sysDot"/>
              </a:ln>
              <a:effectLst/>
            </p:spPr>
            <p:style>
              <a:lnRef idx="2">
                <a:schemeClr val="accent1"/>
              </a:lnRef>
              <a:fillRef idx="0">
                <a:schemeClr val="accent1"/>
              </a:fillRef>
              <a:effectRef idx="1">
                <a:schemeClr val="accent1"/>
              </a:effectRef>
              <a:fontRef idx="minor">
                <a:schemeClr val="tx1"/>
              </a:fontRef>
            </p:style>
          </p:cxnSp>
          <p:sp>
            <p:nvSpPr>
              <p:cNvPr id="20" name="Freeform: Shape 19">
                <a:extLst>
                  <a:ext uri="{FF2B5EF4-FFF2-40B4-BE49-F238E27FC236}">
                    <a16:creationId xmlns:a16="http://schemas.microsoft.com/office/drawing/2014/main" id="{0A399270-D000-4D24-9FC5-2F25E6413E7A}"/>
                  </a:ext>
                </a:extLst>
              </p:cNvPr>
              <p:cNvSpPr>
                <a:spLocks/>
              </p:cNvSpPr>
              <p:nvPr userDrawn="1"/>
            </p:nvSpPr>
            <p:spPr>
              <a:xfrm flipV="1">
                <a:off x="0" y="6769958"/>
                <a:ext cx="1588770" cy="88042"/>
              </a:xfrm>
              <a:custGeom>
                <a:avLst/>
                <a:gdLst>
                  <a:gd name="connsiteX0" fmla="*/ 1488440 w 1588770"/>
                  <a:gd name="connsiteY0" fmla="*/ 88042 h 88042"/>
                  <a:gd name="connsiteX1" fmla="*/ 1588770 w 1588770"/>
                  <a:gd name="connsiteY1" fmla="*/ 88042 h 88042"/>
                  <a:gd name="connsiteX2" fmla="*/ 1488440 w 1588770"/>
                  <a:gd name="connsiteY2" fmla="*/ 3 h 88042"/>
                  <a:gd name="connsiteX3" fmla="*/ 1488440 w 1588770"/>
                  <a:gd name="connsiteY3" fmla="*/ 0 h 88042"/>
                  <a:gd name="connsiteX4" fmla="*/ 0 w 1588770"/>
                  <a:gd name="connsiteY4" fmla="*/ 0 h 88042"/>
                  <a:gd name="connsiteX5" fmla="*/ 0 w 1588770"/>
                  <a:gd name="connsiteY5" fmla="*/ 88040 h 88042"/>
                  <a:gd name="connsiteX6" fmla="*/ 1488440 w 1588770"/>
                  <a:gd name="connsiteY6" fmla="*/ 88040 h 8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70" h="88042">
                    <a:moveTo>
                      <a:pt x="1488440" y="88042"/>
                    </a:moveTo>
                    <a:lnTo>
                      <a:pt x="1588770" y="88042"/>
                    </a:lnTo>
                    <a:lnTo>
                      <a:pt x="1488440" y="3"/>
                    </a:lnTo>
                    <a:lnTo>
                      <a:pt x="1488440" y="0"/>
                    </a:lnTo>
                    <a:lnTo>
                      <a:pt x="0" y="0"/>
                    </a:lnTo>
                    <a:lnTo>
                      <a:pt x="0" y="88040"/>
                    </a:lnTo>
                    <a:lnTo>
                      <a:pt x="1488440" y="88040"/>
                    </a:lnTo>
                    <a:close/>
                  </a:path>
                </a:pathLst>
              </a:custGeom>
              <a:solidFill>
                <a:srgbClr val="7D889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spTree>
    <p:extLst>
      <p:ext uri="{BB962C8B-B14F-4D97-AF65-F5344CB8AC3E}">
        <p14:creationId xmlns:p14="http://schemas.microsoft.com/office/powerpoint/2010/main" val="1748438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6"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5000"/>
              </a:lnSpc>
              <a:spcBef>
                <a:spcPct val="0"/>
              </a:spcBef>
              <a:spcAft>
                <a:spcPct val="0"/>
              </a:spcAft>
            </a:pPr>
            <a:endParaRPr lang="nl-BE" sz="2400" b="0" i="0" baseline="0" dirty="0">
              <a:latin typeface="Calibri Light" panose="020F0302020204030204" pitchFamily="34" charset="0"/>
              <a:cs typeface="Calibri" panose="020F0502020204030204" pitchFamily="34" charset="0"/>
              <a:sym typeface="Calibri Light" panose="020F0302020204030204" pitchFamily="34" charset="0"/>
            </a:endParaRPr>
          </a:p>
        </p:txBody>
      </p:sp>
      <p:sp>
        <p:nvSpPr>
          <p:cNvPr id="8" name="Text Placeholder 5"/>
          <p:cNvSpPr>
            <a:spLocks noGrp="1"/>
          </p:cNvSpPr>
          <p:nvPr>
            <p:ph type="body" sz="quarter" idx="15" hasCustomPrompt="1"/>
          </p:nvPr>
        </p:nvSpPr>
        <p:spPr>
          <a:xfrm>
            <a:off x="473363" y="320041"/>
            <a:ext cx="3236342" cy="372110"/>
          </a:xfrm>
        </p:spPr>
        <p:txBody>
          <a:bodyPr vert="horz" lIns="0" tIns="0" rIns="0" bIns="0" rtlCol="0">
            <a:noAutofit/>
          </a:bodyPr>
          <a:lstStyle>
            <a:lvl1pPr marL="0" indent="0">
              <a:spcBef>
                <a:spcPts val="0"/>
              </a:spcBef>
              <a:buNone/>
              <a:defRPr lang="nl-BE" sz="1600" dirty="0">
                <a:solidFill>
                  <a:schemeClr val="tx2">
                    <a:lumMod val="100000"/>
                  </a:schemeClr>
                </a:solidFill>
              </a:defRPr>
            </a:lvl1pPr>
          </a:lstStyle>
          <a:p>
            <a:pPr marL="172800" lvl="0" indent="-172800">
              <a:lnSpc>
                <a:spcPct val="130000"/>
              </a:lnSpc>
            </a:pPr>
            <a:r>
              <a:rPr lang="nl-BE" dirty="0" err="1"/>
              <a:t>Add</a:t>
            </a:r>
            <a:r>
              <a:rPr lang="nl-BE" dirty="0"/>
              <a:t> </a:t>
            </a:r>
            <a:r>
              <a:rPr lang="nl-BE" dirty="0" err="1"/>
              <a:t>title</a:t>
            </a:r>
            <a:r>
              <a:rPr lang="nl-BE" dirty="0"/>
              <a:t>: </a:t>
            </a:r>
            <a:r>
              <a:rPr lang="nl-BE" dirty="0" err="1"/>
              <a:t>Chapter</a:t>
            </a:r>
            <a:endParaRPr lang="nl-BE" dirty="0"/>
          </a:p>
        </p:txBody>
      </p:sp>
      <p:sp>
        <p:nvSpPr>
          <p:cNvPr id="6" name="Title 1"/>
          <p:cNvSpPr>
            <a:spLocks noGrp="1"/>
          </p:cNvSpPr>
          <p:nvPr>
            <p:ph type="title" hasCustomPrompt="1"/>
          </p:nvPr>
        </p:nvSpPr>
        <p:spPr>
          <a:xfrm>
            <a:off x="473363" y="694943"/>
            <a:ext cx="11245273" cy="609981"/>
          </a:xfrm>
        </p:spPr>
        <p:txBody>
          <a:bodyPr vert="horz" lIns="0" tIns="0" rIns="0" bIns="0" rtlCol="0" anchor="t" anchorCtr="0">
            <a:noAutofit/>
          </a:bodyPr>
          <a:lstStyle>
            <a:lvl1pPr>
              <a:lnSpc>
                <a:spcPct val="100000"/>
              </a:lnSpc>
              <a:defRPr lang="en-US" sz="2400" b="0" spc="0" dirty="0">
                <a:latin typeface="+mj-lt"/>
                <a:cs typeface="Calibri" panose="020F0502020204030204" pitchFamily="34" charset="0"/>
              </a:defRPr>
            </a:lvl1pPr>
          </a:lstStyle>
          <a:p>
            <a:pPr lvl="0" defTabSz="685800">
              <a:lnSpc>
                <a:spcPct val="85000"/>
              </a:lnSpc>
            </a:pPr>
            <a:r>
              <a:rPr lang="nl-BE" dirty="0" err="1"/>
              <a:t>Add</a:t>
            </a:r>
            <a:r>
              <a:rPr lang="nl-BE" dirty="0"/>
              <a:t> </a:t>
            </a:r>
            <a:r>
              <a:rPr lang="nl-BE" dirty="0" err="1"/>
              <a:t>key</a:t>
            </a:r>
            <a:r>
              <a:rPr lang="nl-BE" dirty="0"/>
              <a:t> </a:t>
            </a:r>
            <a:r>
              <a:rPr lang="nl-BE" dirty="0" err="1"/>
              <a:t>message</a:t>
            </a:r>
            <a:r>
              <a:rPr lang="nl-BE" dirty="0"/>
              <a:t> of </a:t>
            </a:r>
            <a:r>
              <a:rPr lang="nl-BE" dirty="0" err="1"/>
              <a:t>the</a:t>
            </a:r>
            <a:r>
              <a:rPr lang="nl-BE" dirty="0"/>
              <a:t> slide</a:t>
            </a:r>
          </a:p>
        </p:txBody>
      </p:sp>
      <p:sp>
        <p:nvSpPr>
          <p:cNvPr id="7" name="Slide Number Placeholder 8">
            <a:extLst>
              <a:ext uri="{FF2B5EF4-FFF2-40B4-BE49-F238E27FC236}">
                <a16:creationId xmlns:a16="http://schemas.microsoft.com/office/drawing/2014/main" id="{2E7C0B3A-460E-4EAE-B5AF-F073ED6340BA}"/>
              </a:ext>
            </a:extLst>
          </p:cNvPr>
          <p:cNvSpPr>
            <a:spLocks noGrp="1"/>
          </p:cNvSpPr>
          <p:nvPr>
            <p:ph type="sldNum" sz="quarter" idx="4"/>
          </p:nvPr>
        </p:nvSpPr>
        <p:spPr>
          <a:xfrm>
            <a:off x="8975437" y="6356350"/>
            <a:ext cx="2743200" cy="365125"/>
          </a:xfrm>
          <a:prstGeom prst="rect">
            <a:avLst/>
          </a:prstGeom>
        </p:spPr>
        <p:txBody>
          <a:bodyPr vert="horz" lIns="91440" tIns="45720" rIns="91440" bIns="45720" rtlCol="0" anchor="ctr"/>
          <a:lstStyle>
            <a:lvl1pPr algn="r">
              <a:defRPr sz="1200">
                <a:solidFill>
                  <a:schemeClr val="tx2">
                    <a:lumMod val="100000"/>
                  </a:schemeClr>
                </a:solidFill>
              </a:defRPr>
            </a:lvl1pPr>
          </a:lstStyle>
          <a:p>
            <a:fld id="{53A9DDB7-EFC6-4C22-BD26-D44E10F6B021}" type="slidenum">
              <a:rPr lang="nl-BE" smtClean="0"/>
              <a:pPr/>
              <a:t>‹N°›</a:t>
            </a:fld>
            <a:endParaRPr lang="nl-BE"/>
          </a:p>
        </p:txBody>
      </p:sp>
      <p:sp>
        <p:nvSpPr>
          <p:cNvPr id="9" name="Footer Placeholder 4">
            <a:extLst>
              <a:ext uri="{FF2B5EF4-FFF2-40B4-BE49-F238E27FC236}">
                <a16:creationId xmlns:a16="http://schemas.microsoft.com/office/drawing/2014/main" id="{F655F77B-D42F-478D-8C36-764C38C7AA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100000"/>
                  </a:schemeClr>
                </a:solidFill>
              </a:defRPr>
            </a:lvl1pPr>
          </a:lstStyle>
          <a:p>
            <a:r>
              <a:rPr lang="en-US" dirty="0"/>
              <a:t>[Type in one of the following:]</a:t>
            </a:r>
            <a:br>
              <a:rPr lang="en-US" dirty="0"/>
            </a:br>
            <a:r>
              <a:rPr lang="en-US" dirty="0"/>
              <a:t>DRAFT – Not ready for publication</a:t>
            </a:r>
            <a:br>
              <a:rPr lang="nl-BE" dirty="0"/>
            </a:br>
            <a:r>
              <a:rPr lang="nl-BE" dirty="0"/>
              <a:t>CONFIDENTIAL – Do </a:t>
            </a:r>
            <a:r>
              <a:rPr lang="nl-BE" dirty="0" err="1"/>
              <a:t>not</a:t>
            </a:r>
            <a:r>
              <a:rPr lang="nl-BE" dirty="0"/>
              <a:t> share</a:t>
            </a:r>
          </a:p>
        </p:txBody>
      </p:sp>
    </p:spTree>
    <p:extLst>
      <p:ext uri="{BB962C8B-B14F-4D97-AF65-F5344CB8AC3E}">
        <p14:creationId xmlns:p14="http://schemas.microsoft.com/office/powerpoint/2010/main" val="2753920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apter_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0"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5000"/>
              </a:lnSpc>
              <a:spcBef>
                <a:spcPct val="0"/>
              </a:spcBef>
              <a:spcAft>
                <a:spcPct val="0"/>
              </a:spcAft>
            </a:pPr>
            <a:endParaRPr lang="nl-BE" sz="2400" b="0" i="0" baseline="0" dirty="0">
              <a:latin typeface="Calibri Light" panose="020F0302020204030204" pitchFamily="34" charset="0"/>
              <a:cs typeface="Calibri" panose="020F0502020204030204" pitchFamily="34" charset="0"/>
              <a:sym typeface="Calibri Light" panose="020F0302020204030204" pitchFamily="34" charset="0"/>
            </a:endParaRPr>
          </a:p>
        </p:txBody>
      </p:sp>
      <p:sp>
        <p:nvSpPr>
          <p:cNvPr id="8" name="Text Placeholder 5"/>
          <p:cNvSpPr>
            <a:spLocks noGrp="1"/>
          </p:cNvSpPr>
          <p:nvPr>
            <p:ph type="body" sz="quarter" idx="15" hasCustomPrompt="1"/>
          </p:nvPr>
        </p:nvSpPr>
        <p:spPr>
          <a:xfrm>
            <a:off x="473363" y="320041"/>
            <a:ext cx="3236342" cy="372110"/>
          </a:xfrm>
        </p:spPr>
        <p:txBody>
          <a:bodyPr vert="horz" lIns="0" tIns="0" rIns="0" bIns="0" rtlCol="0">
            <a:noAutofit/>
          </a:bodyPr>
          <a:lstStyle>
            <a:lvl1pPr marL="0" indent="0">
              <a:spcBef>
                <a:spcPts val="0"/>
              </a:spcBef>
              <a:buNone/>
              <a:defRPr lang="nl-BE" sz="1600" dirty="0">
                <a:solidFill>
                  <a:schemeClr val="tx2">
                    <a:lumMod val="100000"/>
                  </a:schemeClr>
                </a:solidFill>
              </a:defRPr>
            </a:lvl1pPr>
          </a:lstStyle>
          <a:p>
            <a:pPr marL="172800" lvl="0" indent="-172800">
              <a:lnSpc>
                <a:spcPct val="130000"/>
              </a:lnSpc>
            </a:pPr>
            <a:r>
              <a:rPr lang="nl-BE" dirty="0" err="1"/>
              <a:t>Add</a:t>
            </a:r>
            <a:r>
              <a:rPr lang="nl-BE" dirty="0"/>
              <a:t> </a:t>
            </a:r>
            <a:r>
              <a:rPr lang="nl-BE" dirty="0" err="1"/>
              <a:t>title</a:t>
            </a:r>
            <a:r>
              <a:rPr lang="nl-BE" dirty="0"/>
              <a:t>: </a:t>
            </a:r>
            <a:r>
              <a:rPr lang="nl-BE" dirty="0" err="1"/>
              <a:t>Chapter</a:t>
            </a:r>
            <a:endParaRPr lang="nl-BE" dirty="0"/>
          </a:p>
        </p:txBody>
      </p:sp>
      <p:sp>
        <p:nvSpPr>
          <p:cNvPr id="6" name="Title 1"/>
          <p:cNvSpPr>
            <a:spLocks noGrp="1"/>
          </p:cNvSpPr>
          <p:nvPr>
            <p:ph type="title" hasCustomPrompt="1"/>
          </p:nvPr>
        </p:nvSpPr>
        <p:spPr>
          <a:xfrm>
            <a:off x="473363" y="694943"/>
            <a:ext cx="11245273" cy="609981"/>
          </a:xfrm>
        </p:spPr>
        <p:txBody>
          <a:bodyPr vert="horz" lIns="0" tIns="0" rIns="0" bIns="0" rtlCol="0" anchor="t" anchorCtr="0">
            <a:noAutofit/>
          </a:bodyPr>
          <a:lstStyle>
            <a:lvl1pPr>
              <a:lnSpc>
                <a:spcPct val="100000"/>
              </a:lnSpc>
              <a:defRPr lang="en-US" sz="2400" b="0" spc="0" dirty="0">
                <a:latin typeface="+mj-lt"/>
                <a:cs typeface="Calibri" panose="020F0502020204030204" pitchFamily="34" charset="0"/>
              </a:defRPr>
            </a:lvl1pPr>
          </a:lstStyle>
          <a:p>
            <a:pPr lvl="0" defTabSz="685800">
              <a:lnSpc>
                <a:spcPct val="85000"/>
              </a:lnSpc>
            </a:pPr>
            <a:r>
              <a:rPr lang="nl-BE" dirty="0" err="1"/>
              <a:t>Add</a:t>
            </a:r>
            <a:r>
              <a:rPr lang="nl-BE" dirty="0"/>
              <a:t> </a:t>
            </a:r>
            <a:r>
              <a:rPr lang="nl-BE" dirty="0" err="1"/>
              <a:t>key</a:t>
            </a:r>
            <a:r>
              <a:rPr lang="nl-BE" dirty="0"/>
              <a:t> </a:t>
            </a:r>
            <a:r>
              <a:rPr lang="nl-BE" dirty="0" err="1"/>
              <a:t>message</a:t>
            </a:r>
            <a:r>
              <a:rPr lang="nl-BE" dirty="0"/>
              <a:t> of </a:t>
            </a:r>
            <a:r>
              <a:rPr lang="nl-BE" dirty="0" err="1"/>
              <a:t>the</a:t>
            </a:r>
            <a:r>
              <a:rPr lang="nl-BE" dirty="0"/>
              <a:t> slide</a:t>
            </a:r>
          </a:p>
        </p:txBody>
      </p:sp>
      <p:sp>
        <p:nvSpPr>
          <p:cNvPr id="5" name="Content Placeholder 4"/>
          <p:cNvSpPr>
            <a:spLocks noGrp="1"/>
          </p:cNvSpPr>
          <p:nvPr>
            <p:ph sz="quarter" idx="16" hasCustomPrompt="1"/>
          </p:nvPr>
        </p:nvSpPr>
        <p:spPr>
          <a:xfrm>
            <a:off x="473362" y="1600200"/>
            <a:ext cx="11245273" cy="4574874"/>
          </a:xfrm>
        </p:spPr>
        <p:txBody>
          <a:bodyPr lIns="90000" tIns="0" rIns="90000" bIns="0">
            <a:normAutofit/>
          </a:bodyPr>
          <a:lstStyle>
            <a:lvl1pPr>
              <a:defRPr sz="1800" baseline="0"/>
            </a:lvl1pPr>
            <a:lvl2pPr>
              <a:defRPr sz="1600"/>
            </a:lvl2pPr>
            <a:lvl3pPr>
              <a:defRPr sz="1400"/>
            </a:lvl3pPr>
            <a:lvl4pPr>
              <a:defRPr sz="1200"/>
            </a:lvl4pPr>
          </a:lstStyle>
          <a:p>
            <a:pPr lvl="0"/>
            <a:r>
              <a:rPr lang="nl-BE" dirty="0" err="1"/>
              <a:t>Add</a:t>
            </a:r>
            <a:r>
              <a:rPr lang="nl-BE" dirty="0"/>
              <a:t> tekst</a:t>
            </a:r>
          </a:p>
        </p:txBody>
      </p:sp>
      <p:sp>
        <p:nvSpPr>
          <p:cNvPr id="7" name="Slide Number Placeholder 8">
            <a:extLst>
              <a:ext uri="{FF2B5EF4-FFF2-40B4-BE49-F238E27FC236}">
                <a16:creationId xmlns:a16="http://schemas.microsoft.com/office/drawing/2014/main" id="{5BF36FA9-3B9B-4245-B751-2AD3A9091C88}"/>
              </a:ext>
            </a:extLst>
          </p:cNvPr>
          <p:cNvSpPr>
            <a:spLocks noGrp="1"/>
          </p:cNvSpPr>
          <p:nvPr>
            <p:ph type="sldNum" sz="quarter" idx="4"/>
          </p:nvPr>
        </p:nvSpPr>
        <p:spPr>
          <a:xfrm>
            <a:off x="8975437" y="6356350"/>
            <a:ext cx="2743200" cy="365125"/>
          </a:xfrm>
          <a:prstGeom prst="rect">
            <a:avLst/>
          </a:prstGeom>
        </p:spPr>
        <p:txBody>
          <a:bodyPr vert="horz" lIns="91440" tIns="45720" rIns="91440" bIns="45720" rtlCol="0" anchor="ctr"/>
          <a:lstStyle>
            <a:lvl1pPr algn="r">
              <a:defRPr sz="1200">
                <a:solidFill>
                  <a:schemeClr val="tx2">
                    <a:lumMod val="100000"/>
                  </a:schemeClr>
                </a:solidFill>
              </a:defRPr>
            </a:lvl1pPr>
          </a:lstStyle>
          <a:p>
            <a:fld id="{53A9DDB7-EFC6-4C22-BD26-D44E10F6B021}" type="slidenum">
              <a:rPr lang="nl-BE" smtClean="0"/>
              <a:pPr/>
              <a:t>‹N°›</a:t>
            </a:fld>
            <a:endParaRPr lang="nl-BE"/>
          </a:p>
        </p:txBody>
      </p:sp>
      <p:sp>
        <p:nvSpPr>
          <p:cNvPr id="9" name="Footer Placeholder 4">
            <a:extLst>
              <a:ext uri="{FF2B5EF4-FFF2-40B4-BE49-F238E27FC236}">
                <a16:creationId xmlns:a16="http://schemas.microsoft.com/office/drawing/2014/main" id="{3C66266E-447F-4E1A-BAD6-63A5F1BC9D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100000"/>
                  </a:schemeClr>
                </a:solidFill>
              </a:defRPr>
            </a:lvl1pPr>
          </a:lstStyle>
          <a:p>
            <a:r>
              <a:rPr lang="en-US" dirty="0"/>
              <a:t>[Type in one of the following:]</a:t>
            </a:r>
            <a:br>
              <a:rPr lang="en-US" dirty="0"/>
            </a:br>
            <a:r>
              <a:rPr lang="en-US" dirty="0"/>
              <a:t>DRAFT – Not ready for publication</a:t>
            </a:r>
            <a:br>
              <a:rPr lang="nl-BE" dirty="0"/>
            </a:br>
            <a:r>
              <a:rPr lang="nl-BE" dirty="0"/>
              <a:t>CONFIDENTIAL – Do </a:t>
            </a:r>
            <a:r>
              <a:rPr lang="nl-BE" dirty="0" err="1"/>
              <a:t>not</a:t>
            </a:r>
            <a:r>
              <a:rPr lang="nl-BE" dirty="0"/>
              <a:t> share</a:t>
            </a:r>
          </a:p>
        </p:txBody>
      </p:sp>
    </p:spTree>
    <p:extLst>
      <p:ext uri="{BB962C8B-B14F-4D97-AF65-F5344CB8AC3E}">
        <p14:creationId xmlns:p14="http://schemas.microsoft.com/office/powerpoint/2010/main" val="252028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25329-346E-41D0-A0F1-A799B52C08C2}"/>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3DA2D58-1937-402C-A8D3-8DF045248B9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4BCEAAF-833D-466E-AAF9-A872CD6F0EDB}"/>
              </a:ext>
            </a:extLst>
          </p:cNvPr>
          <p:cNvSpPr>
            <a:spLocks noGrp="1"/>
          </p:cNvSpPr>
          <p:nvPr>
            <p:ph type="dt" sz="half" idx="10"/>
          </p:nvPr>
        </p:nvSpPr>
        <p:spPr/>
        <p:txBody>
          <a:bodyPr/>
          <a:lstStyle/>
          <a:p>
            <a:fld id="{30C76982-DC20-4FC2-9348-70302F72EF83}" type="datetimeFigureOut">
              <a:rPr lang="nl-BE" smtClean="0"/>
              <a:t>4/02/2021</a:t>
            </a:fld>
            <a:endParaRPr lang="nl-BE"/>
          </a:p>
        </p:txBody>
      </p:sp>
      <p:sp>
        <p:nvSpPr>
          <p:cNvPr id="5" name="Tijdelijke aanduiding voor voettekst 4">
            <a:extLst>
              <a:ext uri="{FF2B5EF4-FFF2-40B4-BE49-F238E27FC236}">
                <a16:creationId xmlns:a16="http://schemas.microsoft.com/office/drawing/2014/main" id="{3D96C452-50CA-489F-9A87-CF9824CE056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EE9E7CE-CEEA-4E09-A772-AFA206A3B135}"/>
              </a:ext>
            </a:extLst>
          </p:cNvPr>
          <p:cNvSpPr>
            <a:spLocks noGrp="1"/>
          </p:cNvSpPr>
          <p:nvPr>
            <p:ph type="sldNum" sz="quarter" idx="12"/>
          </p:nvPr>
        </p:nvSpPr>
        <p:spPr/>
        <p:txBody>
          <a:bodyPr/>
          <a:lstStyle/>
          <a:p>
            <a:fld id="{38A5BDDB-B117-453F-80EA-7AE5E686E1B7}" type="slidenum">
              <a:rPr lang="nl-BE" smtClean="0"/>
              <a:t>‹N°›</a:t>
            </a:fld>
            <a:endParaRPr lang="nl-BE"/>
          </a:p>
        </p:txBody>
      </p:sp>
    </p:spTree>
    <p:extLst>
      <p:ext uri="{BB962C8B-B14F-4D97-AF65-F5344CB8AC3E}">
        <p14:creationId xmlns:p14="http://schemas.microsoft.com/office/powerpoint/2010/main" val="627150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F2D2CE-1AB1-4148-9A6A-CBD238FCFBF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CF9E2C0-D1CD-4F88-9630-8A62D7A389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2CF0B8-0A1A-4BF3-B41D-C7447C786C76}"/>
              </a:ext>
            </a:extLst>
          </p:cNvPr>
          <p:cNvSpPr>
            <a:spLocks noGrp="1"/>
          </p:cNvSpPr>
          <p:nvPr>
            <p:ph type="dt" sz="half" idx="10"/>
          </p:nvPr>
        </p:nvSpPr>
        <p:spPr/>
        <p:txBody>
          <a:bodyPr/>
          <a:lstStyle/>
          <a:p>
            <a:fld id="{30C76982-DC20-4FC2-9348-70302F72EF83}" type="datetimeFigureOut">
              <a:rPr lang="nl-BE" smtClean="0"/>
              <a:t>4/02/2021</a:t>
            </a:fld>
            <a:endParaRPr lang="nl-BE"/>
          </a:p>
        </p:txBody>
      </p:sp>
      <p:sp>
        <p:nvSpPr>
          <p:cNvPr id="5" name="Tijdelijke aanduiding voor voettekst 4">
            <a:extLst>
              <a:ext uri="{FF2B5EF4-FFF2-40B4-BE49-F238E27FC236}">
                <a16:creationId xmlns:a16="http://schemas.microsoft.com/office/drawing/2014/main" id="{32136316-6EA0-4745-A1F7-BB2B87BF898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164FDFF-DE3A-4ED6-B2D2-755906382788}"/>
              </a:ext>
            </a:extLst>
          </p:cNvPr>
          <p:cNvSpPr>
            <a:spLocks noGrp="1"/>
          </p:cNvSpPr>
          <p:nvPr>
            <p:ph type="sldNum" sz="quarter" idx="12"/>
          </p:nvPr>
        </p:nvSpPr>
        <p:spPr/>
        <p:txBody>
          <a:bodyPr/>
          <a:lstStyle/>
          <a:p>
            <a:fld id="{38A5BDDB-B117-453F-80EA-7AE5E686E1B7}" type="slidenum">
              <a:rPr lang="nl-BE" smtClean="0"/>
              <a:t>‹N°›</a:t>
            </a:fld>
            <a:endParaRPr lang="nl-BE"/>
          </a:p>
        </p:txBody>
      </p:sp>
    </p:spTree>
    <p:extLst>
      <p:ext uri="{BB962C8B-B14F-4D97-AF65-F5344CB8AC3E}">
        <p14:creationId xmlns:p14="http://schemas.microsoft.com/office/powerpoint/2010/main" val="118518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F5C590-B5B0-470A-B799-2FE4F2F47ED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42DFB9D-B4A1-477E-8709-D82679773CF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F5B51C03-1E3B-42C2-BB6B-4C685C8164C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BA728507-08F9-46D6-B399-283635EEB66B}"/>
              </a:ext>
            </a:extLst>
          </p:cNvPr>
          <p:cNvSpPr>
            <a:spLocks noGrp="1"/>
          </p:cNvSpPr>
          <p:nvPr>
            <p:ph type="dt" sz="half" idx="10"/>
          </p:nvPr>
        </p:nvSpPr>
        <p:spPr/>
        <p:txBody>
          <a:bodyPr/>
          <a:lstStyle/>
          <a:p>
            <a:fld id="{30C76982-DC20-4FC2-9348-70302F72EF83}" type="datetimeFigureOut">
              <a:rPr lang="nl-BE" smtClean="0"/>
              <a:t>4/02/2021</a:t>
            </a:fld>
            <a:endParaRPr lang="nl-BE"/>
          </a:p>
        </p:txBody>
      </p:sp>
      <p:sp>
        <p:nvSpPr>
          <p:cNvPr id="6" name="Tijdelijke aanduiding voor voettekst 5">
            <a:extLst>
              <a:ext uri="{FF2B5EF4-FFF2-40B4-BE49-F238E27FC236}">
                <a16:creationId xmlns:a16="http://schemas.microsoft.com/office/drawing/2014/main" id="{14B35864-94FD-4DAB-8B0A-242F7851750D}"/>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49618F7-9CA1-46C9-8A77-9B115ECF4CF8}"/>
              </a:ext>
            </a:extLst>
          </p:cNvPr>
          <p:cNvSpPr>
            <a:spLocks noGrp="1"/>
          </p:cNvSpPr>
          <p:nvPr>
            <p:ph type="sldNum" sz="quarter" idx="12"/>
          </p:nvPr>
        </p:nvSpPr>
        <p:spPr/>
        <p:txBody>
          <a:bodyPr/>
          <a:lstStyle/>
          <a:p>
            <a:fld id="{38A5BDDB-B117-453F-80EA-7AE5E686E1B7}" type="slidenum">
              <a:rPr lang="nl-BE" smtClean="0"/>
              <a:t>‹N°›</a:t>
            </a:fld>
            <a:endParaRPr lang="nl-BE"/>
          </a:p>
        </p:txBody>
      </p:sp>
    </p:spTree>
    <p:extLst>
      <p:ext uri="{BB962C8B-B14F-4D97-AF65-F5344CB8AC3E}">
        <p14:creationId xmlns:p14="http://schemas.microsoft.com/office/powerpoint/2010/main" val="2602535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7EBCEC-8602-4786-9FE6-560CDE85E152}"/>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2AFB7BC3-A58A-44C7-A59A-9B2988D672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AD7A3E4-D631-4FF7-BEDE-74124F4D14A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86FE8239-20DF-40E5-97CD-D0B16B384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A429AE6-349F-4543-8EAE-4D1D2A5980A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7058E9F3-011E-4B2A-868C-AC80B12BB4E3}"/>
              </a:ext>
            </a:extLst>
          </p:cNvPr>
          <p:cNvSpPr>
            <a:spLocks noGrp="1"/>
          </p:cNvSpPr>
          <p:nvPr>
            <p:ph type="dt" sz="half" idx="10"/>
          </p:nvPr>
        </p:nvSpPr>
        <p:spPr/>
        <p:txBody>
          <a:bodyPr/>
          <a:lstStyle/>
          <a:p>
            <a:fld id="{30C76982-DC20-4FC2-9348-70302F72EF83}" type="datetimeFigureOut">
              <a:rPr lang="nl-BE" smtClean="0"/>
              <a:t>4/02/2021</a:t>
            </a:fld>
            <a:endParaRPr lang="nl-BE"/>
          </a:p>
        </p:txBody>
      </p:sp>
      <p:sp>
        <p:nvSpPr>
          <p:cNvPr id="8" name="Tijdelijke aanduiding voor voettekst 7">
            <a:extLst>
              <a:ext uri="{FF2B5EF4-FFF2-40B4-BE49-F238E27FC236}">
                <a16:creationId xmlns:a16="http://schemas.microsoft.com/office/drawing/2014/main" id="{AC4FAC5E-417B-49F7-91F1-2C11C771097E}"/>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D6F5D7CD-CFE2-473B-A147-46250AA77736}"/>
              </a:ext>
            </a:extLst>
          </p:cNvPr>
          <p:cNvSpPr>
            <a:spLocks noGrp="1"/>
          </p:cNvSpPr>
          <p:nvPr>
            <p:ph type="sldNum" sz="quarter" idx="12"/>
          </p:nvPr>
        </p:nvSpPr>
        <p:spPr/>
        <p:txBody>
          <a:bodyPr/>
          <a:lstStyle/>
          <a:p>
            <a:fld id="{38A5BDDB-B117-453F-80EA-7AE5E686E1B7}" type="slidenum">
              <a:rPr lang="nl-BE" smtClean="0"/>
              <a:t>‹N°›</a:t>
            </a:fld>
            <a:endParaRPr lang="nl-BE"/>
          </a:p>
        </p:txBody>
      </p:sp>
    </p:spTree>
    <p:extLst>
      <p:ext uri="{BB962C8B-B14F-4D97-AF65-F5344CB8AC3E}">
        <p14:creationId xmlns:p14="http://schemas.microsoft.com/office/powerpoint/2010/main" val="2427954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A8549-7157-46EC-A2C7-C00E691FBF89}"/>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C0673BEE-8D92-4DC6-9B10-5F0BC858FD2E}"/>
              </a:ext>
            </a:extLst>
          </p:cNvPr>
          <p:cNvSpPr>
            <a:spLocks noGrp="1"/>
          </p:cNvSpPr>
          <p:nvPr>
            <p:ph type="dt" sz="half" idx="10"/>
          </p:nvPr>
        </p:nvSpPr>
        <p:spPr/>
        <p:txBody>
          <a:bodyPr/>
          <a:lstStyle/>
          <a:p>
            <a:fld id="{30C76982-DC20-4FC2-9348-70302F72EF83}" type="datetimeFigureOut">
              <a:rPr lang="nl-BE" smtClean="0"/>
              <a:t>4/02/2021</a:t>
            </a:fld>
            <a:endParaRPr lang="nl-BE"/>
          </a:p>
        </p:txBody>
      </p:sp>
      <p:sp>
        <p:nvSpPr>
          <p:cNvPr id="4" name="Tijdelijke aanduiding voor voettekst 3">
            <a:extLst>
              <a:ext uri="{FF2B5EF4-FFF2-40B4-BE49-F238E27FC236}">
                <a16:creationId xmlns:a16="http://schemas.microsoft.com/office/drawing/2014/main" id="{12D906F1-2137-4874-8752-0C5713537CBC}"/>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93042E47-AD2C-4EC3-928B-F6CE33A385E5}"/>
              </a:ext>
            </a:extLst>
          </p:cNvPr>
          <p:cNvSpPr>
            <a:spLocks noGrp="1"/>
          </p:cNvSpPr>
          <p:nvPr>
            <p:ph type="sldNum" sz="quarter" idx="12"/>
          </p:nvPr>
        </p:nvSpPr>
        <p:spPr/>
        <p:txBody>
          <a:bodyPr/>
          <a:lstStyle/>
          <a:p>
            <a:fld id="{38A5BDDB-B117-453F-80EA-7AE5E686E1B7}" type="slidenum">
              <a:rPr lang="nl-BE" smtClean="0"/>
              <a:t>‹N°›</a:t>
            </a:fld>
            <a:endParaRPr lang="nl-BE"/>
          </a:p>
        </p:txBody>
      </p:sp>
    </p:spTree>
    <p:extLst>
      <p:ext uri="{BB962C8B-B14F-4D97-AF65-F5344CB8AC3E}">
        <p14:creationId xmlns:p14="http://schemas.microsoft.com/office/powerpoint/2010/main" val="281746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1E9ED9-ECF8-463B-813A-2374A314091B}"/>
              </a:ext>
            </a:extLst>
          </p:cNvPr>
          <p:cNvSpPr>
            <a:spLocks noGrp="1"/>
          </p:cNvSpPr>
          <p:nvPr>
            <p:ph type="dt" sz="half" idx="10"/>
          </p:nvPr>
        </p:nvSpPr>
        <p:spPr/>
        <p:txBody>
          <a:bodyPr/>
          <a:lstStyle/>
          <a:p>
            <a:fld id="{30C76982-DC20-4FC2-9348-70302F72EF83}" type="datetimeFigureOut">
              <a:rPr lang="nl-BE" smtClean="0"/>
              <a:t>4/02/2021</a:t>
            </a:fld>
            <a:endParaRPr lang="nl-BE"/>
          </a:p>
        </p:txBody>
      </p:sp>
      <p:sp>
        <p:nvSpPr>
          <p:cNvPr id="3" name="Tijdelijke aanduiding voor voettekst 2">
            <a:extLst>
              <a:ext uri="{FF2B5EF4-FFF2-40B4-BE49-F238E27FC236}">
                <a16:creationId xmlns:a16="http://schemas.microsoft.com/office/drawing/2014/main" id="{B59BE520-2CC7-4D31-B361-F0F9CDA699DA}"/>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42E117D9-9B20-4053-84DF-D1110956BE6C}"/>
              </a:ext>
            </a:extLst>
          </p:cNvPr>
          <p:cNvSpPr>
            <a:spLocks noGrp="1"/>
          </p:cNvSpPr>
          <p:nvPr>
            <p:ph type="sldNum" sz="quarter" idx="12"/>
          </p:nvPr>
        </p:nvSpPr>
        <p:spPr/>
        <p:txBody>
          <a:bodyPr/>
          <a:lstStyle/>
          <a:p>
            <a:fld id="{38A5BDDB-B117-453F-80EA-7AE5E686E1B7}" type="slidenum">
              <a:rPr lang="nl-BE" smtClean="0"/>
              <a:t>‹N°›</a:t>
            </a:fld>
            <a:endParaRPr lang="nl-BE"/>
          </a:p>
        </p:txBody>
      </p:sp>
    </p:spTree>
    <p:extLst>
      <p:ext uri="{BB962C8B-B14F-4D97-AF65-F5344CB8AC3E}">
        <p14:creationId xmlns:p14="http://schemas.microsoft.com/office/powerpoint/2010/main" val="408398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8CE4F2-BC53-4484-836B-96E550C1D8B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A6311D8-ED57-4627-B433-518ABD5D82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F2163E01-034A-4A50-8A84-453320C4D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3496710-2186-421C-A089-F30539AFE95B}"/>
              </a:ext>
            </a:extLst>
          </p:cNvPr>
          <p:cNvSpPr>
            <a:spLocks noGrp="1"/>
          </p:cNvSpPr>
          <p:nvPr>
            <p:ph type="dt" sz="half" idx="10"/>
          </p:nvPr>
        </p:nvSpPr>
        <p:spPr/>
        <p:txBody>
          <a:bodyPr/>
          <a:lstStyle/>
          <a:p>
            <a:fld id="{30C76982-DC20-4FC2-9348-70302F72EF83}" type="datetimeFigureOut">
              <a:rPr lang="nl-BE" smtClean="0"/>
              <a:t>4/02/2021</a:t>
            </a:fld>
            <a:endParaRPr lang="nl-BE"/>
          </a:p>
        </p:txBody>
      </p:sp>
      <p:sp>
        <p:nvSpPr>
          <p:cNvPr id="6" name="Tijdelijke aanduiding voor voettekst 5">
            <a:extLst>
              <a:ext uri="{FF2B5EF4-FFF2-40B4-BE49-F238E27FC236}">
                <a16:creationId xmlns:a16="http://schemas.microsoft.com/office/drawing/2014/main" id="{7A5FA0A1-5162-44E7-B6E5-7EDC1E69215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286863EE-0059-45A2-BBC7-5C76C694F54A}"/>
              </a:ext>
            </a:extLst>
          </p:cNvPr>
          <p:cNvSpPr>
            <a:spLocks noGrp="1"/>
          </p:cNvSpPr>
          <p:nvPr>
            <p:ph type="sldNum" sz="quarter" idx="12"/>
          </p:nvPr>
        </p:nvSpPr>
        <p:spPr/>
        <p:txBody>
          <a:bodyPr/>
          <a:lstStyle/>
          <a:p>
            <a:fld id="{38A5BDDB-B117-453F-80EA-7AE5E686E1B7}" type="slidenum">
              <a:rPr lang="nl-BE" smtClean="0"/>
              <a:t>‹N°›</a:t>
            </a:fld>
            <a:endParaRPr lang="nl-BE"/>
          </a:p>
        </p:txBody>
      </p:sp>
    </p:spTree>
    <p:extLst>
      <p:ext uri="{BB962C8B-B14F-4D97-AF65-F5344CB8AC3E}">
        <p14:creationId xmlns:p14="http://schemas.microsoft.com/office/powerpoint/2010/main" val="3714001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3131F-961E-40E6-AD1B-0D90AB2070F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5417C349-7747-4105-AAD1-BB9B1B0B57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1B483E89-BC44-42A8-BF56-8FCD060C6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AD1B33B-2C58-4076-94D7-6FFEE12EA7EC}"/>
              </a:ext>
            </a:extLst>
          </p:cNvPr>
          <p:cNvSpPr>
            <a:spLocks noGrp="1"/>
          </p:cNvSpPr>
          <p:nvPr>
            <p:ph type="dt" sz="half" idx="10"/>
          </p:nvPr>
        </p:nvSpPr>
        <p:spPr/>
        <p:txBody>
          <a:bodyPr/>
          <a:lstStyle/>
          <a:p>
            <a:fld id="{30C76982-DC20-4FC2-9348-70302F72EF83}" type="datetimeFigureOut">
              <a:rPr lang="nl-BE" smtClean="0"/>
              <a:t>4/02/2021</a:t>
            </a:fld>
            <a:endParaRPr lang="nl-BE"/>
          </a:p>
        </p:txBody>
      </p:sp>
      <p:sp>
        <p:nvSpPr>
          <p:cNvPr id="6" name="Tijdelijke aanduiding voor voettekst 5">
            <a:extLst>
              <a:ext uri="{FF2B5EF4-FFF2-40B4-BE49-F238E27FC236}">
                <a16:creationId xmlns:a16="http://schemas.microsoft.com/office/drawing/2014/main" id="{64891639-47A9-41E2-8EBF-16679AA5B8F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2A7D1A4-8A39-4D07-BC9F-94F8C0ED5DCB}"/>
              </a:ext>
            </a:extLst>
          </p:cNvPr>
          <p:cNvSpPr>
            <a:spLocks noGrp="1"/>
          </p:cNvSpPr>
          <p:nvPr>
            <p:ph type="sldNum" sz="quarter" idx="12"/>
          </p:nvPr>
        </p:nvSpPr>
        <p:spPr/>
        <p:txBody>
          <a:bodyPr/>
          <a:lstStyle/>
          <a:p>
            <a:fld id="{38A5BDDB-B117-453F-80EA-7AE5E686E1B7}" type="slidenum">
              <a:rPr lang="nl-BE" smtClean="0"/>
              <a:t>‹N°›</a:t>
            </a:fld>
            <a:endParaRPr lang="nl-BE"/>
          </a:p>
        </p:txBody>
      </p:sp>
    </p:spTree>
    <p:extLst>
      <p:ext uri="{BB962C8B-B14F-4D97-AF65-F5344CB8AC3E}">
        <p14:creationId xmlns:p14="http://schemas.microsoft.com/office/powerpoint/2010/main" val="307338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6EA87C8-54F4-4B2B-9E13-27EA2BD6DB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641F2A7-2349-42DD-9BC7-4E019D31EA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07EC2A5-ACCA-4CF6-BD45-49F94A460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76982-DC20-4FC2-9348-70302F72EF83}" type="datetimeFigureOut">
              <a:rPr lang="nl-BE" smtClean="0"/>
              <a:t>4/02/2021</a:t>
            </a:fld>
            <a:endParaRPr lang="nl-BE"/>
          </a:p>
        </p:txBody>
      </p:sp>
      <p:sp>
        <p:nvSpPr>
          <p:cNvPr id="5" name="Tijdelijke aanduiding voor voettekst 4">
            <a:extLst>
              <a:ext uri="{FF2B5EF4-FFF2-40B4-BE49-F238E27FC236}">
                <a16:creationId xmlns:a16="http://schemas.microsoft.com/office/drawing/2014/main" id="{83D0952F-0E37-4518-BD1A-BD7A6DBF7A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E3E5B284-DA28-47D1-A5E4-3EB0E2FA1E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5BDDB-B117-453F-80EA-7AE5E686E1B7}" type="slidenum">
              <a:rPr lang="nl-BE" smtClean="0"/>
              <a:t>‹N°›</a:t>
            </a:fld>
            <a:endParaRPr lang="nl-BE"/>
          </a:p>
        </p:txBody>
      </p:sp>
    </p:spTree>
    <p:extLst>
      <p:ext uri="{BB962C8B-B14F-4D97-AF65-F5344CB8AC3E}">
        <p14:creationId xmlns:p14="http://schemas.microsoft.com/office/powerpoint/2010/main" val="736172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tags" Target="../tags/tag16.xml"/><Relationship Id="rId11" Type="http://schemas.openxmlformats.org/officeDocument/2006/relationships/image" Target="../media/image1.emf"/><Relationship Id="rId5" Type="http://schemas.openxmlformats.org/officeDocument/2006/relationships/tags" Target="../tags/tag15.xml"/><Relationship Id="rId10" Type="http://schemas.openxmlformats.org/officeDocument/2006/relationships/oleObject" Target="../embeddings/oleObject5.bin"/><Relationship Id="rId4" Type="http://schemas.openxmlformats.org/officeDocument/2006/relationships/tags" Target="../tags/tag1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info-coronavirus.be/nl/vaccinatie/"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s://www.info-coronavirus.be/fr/vaccinatio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hyperlink" Target="https://www.fda.gov/media/139638/download" TargetMode="External"/><Relationship Id="rId4" Type="http://schemas.openxmlformats.org/officeDocument/2006/relationships/hyperlink" Target="https://www.ema.europa.eu/en/documents/other/ema-considerations-covid-19-vaccine-approval_en.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B0E17E90-3C4E-4F37-9FA4-FC779C250872}"/>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9" name="think-cell Slide" r:id="rId10" imgW="592" imgH="591" progId="TCLayout.ActiveDocument.1">
                  <p:embed/>
                </p:oleObj>
              </mc:Choice>
              <mc:Fallback>
                <p:oleObj name="think-cell Slide" r:id="rId10" imgW="592" imgH="591" progId="TCLayout.ActiveDocument.1">
                  <p:embed/>
                  <p:pic>
                    <p:nvPicPr>
                      <p:cNvPr id="6" name="Object 6" hidden="1">
                        <a:extLst>
                          <a:ext uri="{FF2B5EF4-FFF2-40B4-BE49-F238E27FC236}">
                            <a16:creationId xmlns:a16="http://schemas.microsoft.com/office/drawing/2014/main" id="{B0E17E90-3C4E-4F37-9FA4-FC779C250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EB9340E2-D95A-4545-81E1-3AD07AB3A012}"/>
              </a:ext>
            </a:extLst>
          </p:cNvPr>
          <p:cNvSpPr/>
          <p:nvPr>
            <p:custDataLst>
              <p:tags r:id="rId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rtl="0">
              <a:spcBef>
                <a:spcPts val="300"/>
              </a:spcBef>
              <a:spcAft>
                <a:spcPts val="300"/>
              </a:spcAft>
            </a:pPr>
            <a:endParaRPr lang="fr" sz="4400" dirty="0" err="1">
              <a:solidFill>
                <a:schemeClr val="bg1"/>
              </a:solidFill>
              <a:latin typeface="Calibri Light" panose="020F0302020204030204" pitchFamily="34" charset="0"/>
              <a:ea typeface="+mj-ea"/>
              <a:cs typeface="+mj-cs"/>
              <a:sym typeface="Calibri Light" panose="020F0302020204030204" pitchFamily="34" charset="0"/>
            </a:endParaRPr>
          </a:p>
        </p:txBody>
      </p:sp>
      <p:sp>
        <p:nvSpPr>
          <p:cNvPr id="2" name="Documenttype">
            <a:extLst>
              <a:ext uri="{FF2B5EF4-FFF2-40B4-BE49-F238E27FC236}">
                <a16:creationId xmlns:a16="http://schemas.microsoft.com/office/drawing/2014/main" id="{11D06D31-577C-468F-A315-4B1A48E07A2C}"/>
              </a:ext>
            </a:extLst>
          </p:cNvPr>
          <p:cNvSpPr>
            <a:spLocks noGrp="1"/>
          </p:cNvSpPr>
          <p:nvPr>
            <p:ph type="body" sz="quarter" idx="13"/>
            <p:custDataLst>
              <p:tags r:id="rId5"/>
            </p:custDataLst>
          </p:nvPr>
        </p:nvSpPr>
        <p:spPr>
          <a:xfrm>
            <a:off x="3781145" y="5880556"/>
            <a:ext cx="7852502" cy="193899"/>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pPr marL="0" indent="0" algn="ctr" rtl="0">
              <a:buNone/>
            </a:pPr>
            <a:r>
              <a:rPr lang="fr" dirty="0"/>
              <a:t>18</a:t>
            </a:r>
            <a:r>
              <a:rPr lang="fr" b="0" i="0" u="none" baseline="0" dirty="0"/>
              <a:t>/12/2020</a:t>
            </a:r>
          </a:p>
        </p:txBody>
      </p:sp>
      <p:sp>
        <p:nvSpPr>
          <p:cNvPr id="3" name="Subtitle">
            <a:extLst>
              <a:ext uri="{FF2B5EF4-FFF2-40B4-BE49-F238E27FC236}">
                <a16:creationId xmlns:a16="http://schemas.microsoft.com/office/drawing/2014/main" id="{9D165D28-4E2C-4E35-98E6-6B5023BBA057}"/>
              </a:ext>
            </a:extLst>
          </p:cNvPr>
          <p:cNvSpPr>
            <a:spLocks noGrp="1"/>
          </p:cNvSpPr>
          <p:nvPr>
            <p:ph type="subTitle" idx="1"/>
            <p:custDataLst>
              <p:tags r:id="rId6"/>
            </p:custDataLst>
          </p:nvPr>
        </p:nvSpPr>
        <p:spPr>
          <a:xfrm>
            <a:off x="3782286" y="4759231"/>
            <a:ext cx="7852502" cy="830997"/>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pPr marL="0" indent="0" algn="ctr" rtl="0">
              <a:buNone/>
            </a:pPr>
            <a:r>
              <a:rPr lang="fr" b="1" i="0" u="none" baseline="0"/>
              <a:t>Taskforce Operationalisering van de vaccinatiestrategie</a:t>
            </a:r>
            <a:r>
              <a:rPr lang="fr" b="0" i="0" u="none" baseline="0"/>
              <a:t> </a:t>
            </a:r>
            <a:br>
              <a:rPr lang="fr"/>
            </a:br>
            <a:r>
              <a:rPr lang="fr" b="1" i="0" u="none" baseline="0"/>
              <a:t>Taskforce opérationnalisation de la Stratégie de vaccination</a:t>
            </a:r>
            <a:r>
              <a:rPr lang="fr" b="0" i="0" u="none" baseline="0"/>
              <a:t> </a:t>
            </a:r>
            <a:br>
              <a:rPr lang="fr"/>
            </a:br>
            <a:endParaRPr lang="fr" dirty="0"/>
          </a:p>
        </p:txBody>
      </p:sp>
      <p:sp>
        <p:nvSpPr>
          <p:cNvPr id="4" name="Title">
            <a:extLst>
              <a:ext uri="{FF2B5EF4-FFF2-40B4-BE49-F238E27FC236}">
                <a16:creationId xmlns:a16="http://schemas.microsoft.com/office/drawing/2014/main" id="{806FD97B-691F-4513-92F7-37A1FAC29B8E}"/>
              </a:ext>
            </a:extLst>
          </p:cNvPr>
          <p:cNvSpPr>
            <a:spLocks noGrp="1"/>
          </p:cNvSpPr>
          <p:nvPr>
            <p:ph type="title"/>
            <p:custDataLst>
              <p:tags r:id="rId7"/>
            </p:custDataLst>
          </p:nvPr>
        </p:nvSpPr>
        <p:spPr>
          <a:xfrm>
            <a:off x="3782286" y="1706563"/>
            <a:ext cx="7852502" cy="2659190"/>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pPr algn="ctr" rtl="0"/>
            <a:r>
              <a:rPr lang="fr" sz="3200" b="1" i="0" u="none" baseline="0" dirty="0"/>
              <a:t>Avis pour l’opérationnalisation de la Stratégie de vaccination COVID-19 pour la Belgique</a:t>
            </a:r>
            <a:br>
              <a:rPr lang="fr" sz="3200" dirty="0"/>
            </a:br>
            <a:br>
              <a:rPr lang="fr" sz="3200" dirty="0"/>
            </a:br>
            <a:r>
              <a:rPr lang="fr" sz="3200" b="1" i="0" u="none" baseline="0" dirty="0" err="1"/>
              <a:t>Advies</a:t>
            </a:r>
            <a:r>
              <a:rPr lang="fr" sz="3200" b="1" i="0" u="none" baseline="0" dirty="0"/>
              <a:t> </a:t>
            </a:r>
            <a:r>
              <a:rPr lang="fr" sz="3200" b="1" i="0" u="none" baseline="0" dirty="0" err="1"/>
              <a:t>voor</a:t>
            </a:r>
            <a:r>
              <a:rPr lang="fr" sz="3200" b="1" i="0" u="none" baseline="0" dirty="0"/>
              <a:t> de </a:t>
            </a:r>
            <a:r>
              <a:rPr lang="fr" sz="3200" b="1" i="0" u="none" baseline="0" dirty="0" err="1"/>
              <a:t>operationalisering</a:t>
            </a:r>
            <a:r>
              <a:rPr lang="fr" sz="3200" b="1" i="0" u="none" baseline="0" dirty="0"/>
              <a:t> van de </a:t>
            </a:r>
            <a:r>
              <a:rPr lang="fr" sz="3200" b="1" i="0" u="none" baseline="0" dirty="0" err="1"/>
              <a:t>vaccinatiestrategie</a:t>
            </a:r>
            <a:r>
              <a:rPr lang="fr" sz="3200" b="1" i="0" u="none" baseline="0" dirty="0"/>
              <a:t> COVID-19 </a:t>
            </a:r>
            <a:r>
              <a:rPr lang="fr" sz="3200" b="1" i="0" u="none" baseline="0" dirty="0" err="1"/>
              <a:t>voor</a:t>
            </a:r>
            <a:r>
              <a:rPr lang="fr" sz="3200" b="1" i="0" u="none" baseline="0" dirty="0"/>
              <a:t> </a:t>
            </a:r>
            <a:r>
              <a:rPr lang="fr" sz="3200" b="1" i="0" u="none" baseline="0" dirty="0" err="1"/>
              <a:t>België</a:t>
            </a:r>
            <a:r>
              <a:rPr lang="fr" sz="3200" b="0" i="0" u="none" baseline="0" dirty="0"/>
              <a:t> </a:t>
            </a:r>
            <a:br>
              <a:rPr lang="fr" sz="3200" dirty="0"/>
            </a:br>
            <a:endParaRPr lang="fr" sz="3200" dirty="0"/>
          </a:p>
        </p:txBody>
      </p:sp>
    </p:spTree>
    <p:custDataLst>
      <p:tags r:id="rId2"/>
    </p:custDataLst>
    <p:extLst>
      <p:ext uri="{BB962C8B-B14F-4D97-AF65-F5344CB8AC3E}">
        <p14:creationId xmlns:p14="http://schemas.microsoft.com/office/powerpoint/2010/main" val="6192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EB7859-8FFC-41F9-92B9-8FFD36CB49A8}"/>
              </a:ext>
            </a:extLst>
          </p:cNvPr>
          <p:cNvSpPr>
            <a:spLocks noGrp="1"/>
          </p:cNvSpPr>
          <p:nvPr>
            <p:ph type="title"/>
          </p:nvPr>
        </p:nvSpPr>
        <p:spPr>
          <a:xfrm>
            <a:off x="349320" y="-355689"/>
            <a:ext cx="10515600" cy="1325563"/>
          </a:xfrm>
        </p:spPr>
        <p:txBody>
          <a:bodyPr>
            <a:normAutofit/>
          </a:bodyPr>
          <a:lstStyle/>
          <a:p>
            <a:pPr algn="ctr"/>
            <a:r>
              <a:rPr lang="nl-BE" sz="2800" dirty="0">
                <a:solidFill>
                  <a:srgbClr val="00B0F0"/>
                </a:solidFill>
              </a:rPr>
              <a:t>Operationalisering vaccinatiestrategie – </a:t>
            </a:r>
            <a:r>
              <a:rPr lang="nl-BE" sz="2800">
                <a:solidFill>
                  <a:srgbClr val="00B0F0"/>
                </a:solidFill>
              </a:rPr>
              <a:t>overzicht ontwerp</a:t>
            </a:r>
            <a:endParaRPr lang="nl-BE" sz="2800" dirty="0">
              <a:solidFill>
                <a:srgbClr val="00B0F0"/>
              </a:solidFill>
            </a:endParaRPr>
          </a:p>
        </p:txBody>
      </p:sp>
      <p:sp>
        <p:nvSpPr>
          <p:cNvPr id="8" name="Tekstvak 7">
            <a:extLst>
              <a:ext uri="{FF2B5EF4-FFF2-40B4-BE49-F238E27FC236}">
                <a16:creationId xmlns:a16="http://schemas.microsoft.com/office/drawing/2014/main" id="{D225FB7C-92D4-4A9D-BC15-7A2B41FDA1AC}"/>
              </a:ext>
            </a:extLst>
          </p:cNvPr>
          <p:cNvSpPr txBox="1"/>
          <p:nvPr/>
        </p:nvSpPr>
        <p:spPr>
          <a:xfrm>
            <a:off x="1536153" y="6008416"/>
            <a:ext cx="3106632" cy="830997"/>
          </a:xfrm>
          <a:prstGeom prst="rect">
            <a:avLst/>
          </a:prstGeom>
          <a:solidFill>
            <a:srgbClr val="CCECFF"/>
          </a:solidFill>
          <a:ln>
            <a:noFill/>
          </a:ln>
        </p:spPr>
        <p:txBody>
          <a:bodyPr wrap="square" rtlCol="0">
            <a:spAutoFit/>
          </a:bodyPr>
          <a:lstStyle/>
          <a:p>
            <a:pPr algn="ctr"/>
            <a:r>
              <a:rPr lang="nl-BE" sz="1600" dirty="0"/>
              <a:t>WZC, ziekenhuis</a:t>
            </a:r>
          </a:p>
          <a:p>
            <a:pPr algn="ctr"/>
            <a:r>
              <a:rPr lang="nl-BE" sz="1600" dirty="0"/>
              <a:t>zorginstelling </a:t>
            </a:r>
          </a:p>
          <a:p>
            <a:pPr algn="ctr"/>
            <a:r>
              <a:rPr lang="nl-BE" sz="1600" dirty="0"/>
              <a:t>(</a:t>
            </a:r>
            <a:r>
              <a:rPr lang="nl-BE" sz="1600" dirty="0" err="1"/>
              <a:t>ism</a:t>
            </a:r>
            <a:r>
              <a:rPr lang="nl-BE" sz="1600" dirty="0"/>
              <a:t> arbeidsgeneeskundige dienst) </a:t>
            </a:r>
          </a:p>
        </p:txBody>
      </p:sp>
      <p:sp>
        <p:nvSpPr>
          <p:cNvPr id="3" name="Pijl: punthaak 2">
            <a:extLst>
              <a:ext uri="{FF2B5EF4-FFF2-40B4-BE49-F238E27FC236}">
                <a16:creationId xmlns:a16="http://schemas.microsoft.com/office/drawing/2014/main" id="{243A977C-6F01-48A5-964E-1F4EF2F6F3CB}"/>
              </a:ext>
            </a:extLst>
          </p:cNvPr>
          <p:cNvSpPr/>
          <p:nvPr/>
        </p:nvSpPr>
        <p:spPr>
          <a:xfrm>
            <a:off x="1549209" y="707926"/>
            <a:ext cx="3466671" cy="992882"/>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solidFill>
                  <a:schemeClr val="bg1"/>
                </a:solidFill>
              </a:rPr>
              <a:t>Fase Ia</a:t>
            </a:r>
          </a:p>
          <a:p>
            <a:pPr algn="ctr"/>
            <a:r>
              <a:rPr lang="nl-BE" sz="1600" dirty="0">
                <a:solidFill>
                  <a:schemeClr val="bg1"/>
                </a:solidFill>
              </a:rPr>
              <a:t>Gecentraliseerde vaccinatie, hoge prioritering risicogroepen </a:t>
            </a:r>
          </a:p>
        </p:txBody>
      </p:sp>
      <p:sp>
        <p:nvSpPr>
          <p:cNvPr id="19" name="Pijl: punthaak 18">
            <a:extLst>
              <a:ext uri="{FF2B5EF4-FFF2-40B4-BE49-F238E27FC236}">
                <a16:creationId xmlns:a16="http://schemas.microsoft.com/office/drawing/2014/main" id="{BF61F1C1-28D5-4F71-B49E-94A6FE01A669}"/>
              </a:ext>
            </a:extLst>
          </p:cNvPr>
          <p:cNvSpPr/>
          <p:nvPr/>
        </p:nvSpPr>
        <p:spPr>
          <a:xfrm>
            <a:off x="4989413" y="713431"/>
            <a:ext cx="3554859" cy="987377"/>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solidFill>
                  <a:schemeClr val="bg1"/>
                </a:solidFill>
              </a:rPr>
              <a:t>Fase Ib</a:t>
            </a:r>
          </a:p>
          <a:p>
            <a:pPr algn="ctr"/>
            <a:r>
              <a:rPr lang="nl-BE" sz="1600" dirty="0">
                <a:solidFill>
                  <a:schemeClr val="bg1"/>
                </a:solidFill>
              </a:rPr>
              <a:t>Gecentraliseerde vaccinatie, uitbreiding prioritaire groepen</a:t>
            </a:r>
          </a:p>
        </p:txBody>
      </p:sp>
      <p:sp>
        <p:nvSpPr>
          <p:cNvPr id="20" name="Pijl: punthaak 19">
            <a:extLst>
              <a:ext uri="{FF2B5EF4-FFF2-40B4-BE49-F238E27FC236}">
                <a16:creationId xmlns:a16="http://schemas.microsoft.com/office/drawing/2014/main" id="{E9EC830C-012C-4505-9182-1AF035683646}"/>
              </a:ext>
            </a:extLst>
          </p:cNvPr>
          <p:cNvSpPr/>
          <p:nvPr/>
        </p:nvSpPr>
        <p:spPr>
          <a:xfrm>
            <a:off x="8542533" y="707926"/>
            <a:ext cx="3554858" cy="987376"/>
          </a:xfrm>
          <a:prstGeom prst="chevron">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solidFill>
                  <a:schemeClr val="tx1"/>
                </a:solidFill>
              </a:rPr>
              <a:t>Fase II</a:t>
            </a:r>
          </a:p>
          <a:p>
            <a:pPr algn="ctr"/>
            <a:r>
              <a:rPr lang="nl-BE" sz="1600" dirty="0">
                <a:solidFill>
                  <a:schemeClr val="tx1"/>
                </a:solidFill>
              </a:rPr>
              <a:t>Uitbreiding vaccinatie naar  laag-risicogroepen</a:t>
            </a:r>
          </a:p>
          <a:p>
            <a:pPr algn="ctr"/>
            <a:endParaRPr lang="nl-BE" sz="1600" dirty="0">
              <a:solidFill>
                <a:schemeClr val="tx1"/>
              </a:solidFill>
            </a:endParaRPr>
          </a:p>
        </p:txBody>
      </p:sp>
      <p:sp>
        <p:nvSpPr>
          <p:cNvPr id="11" name="Tekstvak 10">
            <a:extLst>
              <a:ext uri="{FF2B5EF4-FFF2-40B4-BE49-F238E27FC236}">
                <a16:creationId xmlns:a16="http://schemas.microsoft.com/office/drawing/2014/main" id="{D156A386-381C-482E-AF42-368E49EEE46C}"/>
              </a:ext>
            </a:extLst>
          </p:cNvPr>
          <p:cNvSpPr txBox="1"/>
          <p:nvPr/>
        </p:nvSpPr>
        <p:spPr>
          <a:xfrm>
            <a:off x="-24680" y="1043444"/>
            <a:ext cx="1656184" cy="369332"/>
          </a:xfrm>
          <a:prstGeom prst="rect">
            <a:avLst/>
          </a:prstGeom>
          <a:noFill/>
        </p:spPr>
        <p:txBody>
          <a:bodyPr wrap="square" rtlCol="0">
            <a:spAutoFit/>
          </a:bodyPr>
          <a:lstStyle/>
          <a:p>
            <a:r>
              <a:rPr lang="nl-BE" dirty="0">
                <a:solidFill>
                  <a:srgbClr val="00B0F0"/>
                </a:solidFill>
              </a:rPr>
              <a:t>Fasering uitrol</a:t>
            </a:r>
          </a:p>
        </p:txBody>
      </p:sp>
      <p:sp>
        <p:nvSpPr>
          <p:cNvPr id="21" name="Tekstvak 20">
            <a:extLst>
              <a:ext uri="{FF2B5EF4-FFF2-40B4-BE49-F238E27FC236}">
                <a16:creationId xmlns:a16="http://schemas.microsoft.com/office/drawing/2014/main" id="{C6EA9765-5D5B-4A29-BFD9-DE8BD9D26A6D}"/>
              </a:ext>
            </a:extLst>
          </p:cNvPr>
          <p:cNvSpPr txBox="1"/>
          <p:nvPr/>
        </p:nvSpPr>
        <p:spPr>
          <a:xfrm>
            <a:off x="-7771" y="1772816"/>
            <a:ext cx="1584176" cy="646331"/>
          </a:xfrm>
          <a:prstGeom prst="rect">
            <a:avLst/>
          </a:prstGeom>
          <a:noFill/>
        </p:spPr>
        <p:txBody>
          <a:bodyPr wrap="square" rtlCol="0">
            <a:spAutoFit/>
          </a:bodyPr>
          <a:lstStyle/>
          <a:p>
            <a:r>
              <a:rPr lang="nl-BE" dirty="0">
                <a:solidFill>
                  <a:srgbClr val="00B0F0"/>
                </a:solidFill>
              </a:rPr>
              <a:t>Voorraad vaccin</a:t>
            </a:r>
          </a:p>
        </p:txBody>
      </p:sp>
      <p:sp>
        <p:nvSpPr>
          <p:cNvPr id="26" name="Tekstvak 25">
            <a:extLst>
              <a:ext uri="{FF2B5EF4-FFF2-40B4-BE49-F238E27FC236}">
                <a16:creationId xmlns:a16="http://schemas.microsoft.com/office/drawing/2014/main" id="{D5E81727-5C69-4D7A-B9D3-97CD8015A5B7}"/>
              </a:ext>
            </a:extLst>
          </p:cNvPr>
          <p:cNvSpPr txBox="1"/>
          <p:nvPr/>
        </p:nvSpPr>
        <p:spPr>
          <a:xfrm>
            <a:off x="11324" y="3308278"/>
            <a:ext cx="1584176" cy="861774"/>
          </a:xfrm>
          <a:prstGeom prst="rect">
            <a:avLst/>
          </a:prstGeom>
          <a:noFill/>
        </p:spPr>
        <p:txBody>
          <a:bodyPr wrap="square" rtlCol="0">
            <a:spAutoFit/>
          </a:bodyPr>
          <a:lstStyle/>
          <a:p>
            <a:r>
              <a:rPr lang="nl-BE" dirty="0">
                <a:solidFill>
                  <a:srgbClr val="00B0F0"/>
                </a:solidFill>
              </a:rPr>
              <a:t>Doelgroepen (advies HGR)</a:t>
            </a:r>
          </a:p>
          <a:p>
            <a:r>
              <a:rPr lang="nl-BE" sz="1200" i="1" dirty="0">
                <a:solidFill>
                  <a:srgbClr val="00B0F0"/>
                </a:solidFill>
              </a:rPr>
              <a:t>Onder voorbehoud</a:t>
            </a:r>
          </a:p>
        </p:txBody>
      </p:sp>
      <p:sp>
        <p:nvSpPr>
          <p:cNvPr id="30" name="Tekstvak 29">
            <a:extLst>
              <a:ext uri="{FF2B5EF4-FFF2-40B4-BE49-F238E27FC236}">
                <a16:creationId xmlns:a16="http://schemas.microsoft.com/office/drawing/2014/main" id="{AF9B96CF-0AA1-4A9B-816E-BFD3FA1CD91E}"/>
              </a:ext>
            </a:extLst>
          </p:cNvPr>
          <p:cNvSpPr txBox="1"/>
          <p:nvPr/>
        </p:nvSpPr>
        <p:spPr>
          <a:xfrm>
            <a:off x="2146" y="5867980"/>
            <a:ext cx="1584176" cy="369332"/>
          </a:xfrm>
          <a:prstGeom prst="rect">
            <a:avLst/>
          </a:prstGeom>
          <a:noFill/>
        </p:spPr>
        <p:txBody>
          <a:bodyPr wrap="square" rtlCol="0">
            <a:spAutoFit/>
          </a:bodyPr>
          <a:lstStyle/>
          <a:p>
            <a:r>
              <a:rPr lang="nl-BE" dirty="0">
                <a:solidFill>
                  <a:srgbClr val="00B0F0"/>
                </a:solidFill>
              </a:rPr>
              <a:t>Toediening</a:t>
            </a:r>
          </a:p>
        </p:txBody>
      </p:sp>
      <p:sp>
        <p:nvSpPr>
          <p:cNvPr id="31" name="Tekstvak 30">
            <a:extLst>
              <a:ext uri="{FF2B5EF4-FFF2-40B4-BE49-F238E27FC236}">
                <a16:creationId xmlns:a16="http://schemas.microsoft.com/office/drawing/2014/main" id="{3F5B71B5-F3C8-4DC6-AED9-472898ADE93E}"/>
              </a:ext>
            </a:extLst>
          </p:cNvPr>
          <p:cNvSpPr txBox="1"/>
          <p:nvPr/>
        </p:nvSpPr>
        <p:spPr>
          <a:xfrm>
            <a:off x="5002824" y="6031001"/>
            <a:ext cx="3106632" cy="830997"/>
          </a:xfrm>
          <a:prstGeom prst="rect">
            <a:avLst/>
          </a:prstGeom>
          <a:solidFill>
            <a:srgbClr val="CCECFF"/>
          </a:solidFill>
          <a:ln>
            <a:noFill/>
          </a:ln>
        </p:spPr>
        <p:txBody>
          <a:bodyPr wrap="square" rtlCol="0">
            <a:spAutoFit/>
          </a:bodyPr>
          <a:lstStyle/>
          <a:p>
            <a:pPr algn="ctr"/>
            <a:r>
              <a:rPr lang="nl-BE" sz="1600" dirty="0"/>
              <a:t>Test- en vaccinatiecentra van 1</a:t>
            </a:r>
            <a:r>
              <a:rPr lang="nl-BE" sz="1600" baseline="30000" dirty="0"/>
              <a:t>e</a:t>
            </a:r>
            <a:r>
              <a:rPr lang="nl-BE" sz="1600" dirty="0"/>
              <a:t> lijn en lokaal bestuur</a:t>
            </a:r>
          </a:p>
          <a:p>
            <a:pPr algn="ctr"/>
            <a:r>
              <a:rPr lang="nl-BE" sz="1600" dirty="0"/>
              <a:t>Grootschalige vaccinatiecentra</a:t>
            </a:r>
            <a:endParaRPr lang="nl-BE" sz="1200" dirty="0"/>
          </a:p>
        </p:txBody>
      </p:sp>
      <p:sp>
        <p:nvSpPr>
          <p:cNvPr id="32" name="Tekstvak 31">
            <a:extLst>
              <a:ext uri="{FF2B5EF4-FFF2-40B4-BE49-F238E27FC236}">
                <a16:creationId xmlns:a16="http://schemas.microsoft.com/office/drawing/2014/main" id="{8652D9C0-54D9-4680-BDFB-54AD8EAE401E}"/>
              </a:ext>
            </a:extLst>
          </p:cNvPr>
          <p:cNvSpPr txBox="1"/>
          <p:nvPr/>
        </p:nvSpPr>
        <p:spPr>
          <a:xfrm>
            <a:off x="8567268" y="6031001"/>
            <a:ext cx="3106632" cy="830997"/>
          </a:xfrm>
          <a:prstGeom prst="rect">
            <a:avLst/>
          </a:prstGeom>
          <a:solidFill>
            <a:schemeClr val="accent6">
              <a:lumMod val="20000"/>
              <a:lumOff val="80000"/>
            </a:schemeClr>
          </a:solidFill>
          <a:ln>
            <a:noFill/>
          </a:ln>
        </p:spPr>
        <p:txBody>
          <a:bodyPr wrap="square" rtlCol="0">
            <a:spAutoFit/>
          </a:bodyPr>
          <a:lstStyle/>
          <a:p>
            <a:pPr algn="ctr"/>
            <a:r>
              <a:rPr lang="nl-BE" sz="1600" dirty="0"/>
              <a:t>Voortzetting Ia en Ib</a:t>
            </a:r>
          </a:p>
          <a:p>
            <a:pPr algn="ctr"/>
            <a:r>
              <a:rPr lang="nl-BE" sz="1600" dirty="0"/>
              <a:t>Andere te ontwikkelen kanalen  met 1</a:t>
            </a:r>
            <a:r>
              <a:rPr lang="nl-BE" sz="1600" baseline="30000" dirty="0"/>
              <a:t>e</a:t>
            </a:r>
            <a:r>
              <a:rPr lang="nl-BE" sz="1600" dirty="0"/>
              <a:t> lijn, bedrijven, scholen,…</a:t>
            </a:r>
          </a:p>
        </p:txBody>
      </p:sp>
      <p:cxnSp>
        <p:nvCxnSpPr>
          <p:cNvPr id="34" name="Rechte verbindingslijn 33">
            <a:extLst>
              <a:ext uri="{FF2B5EF4-FFF2-40B4-BE49-F238E27FC236}">
                <a16:creationId xmlns:a16="http://schemas.microsoft.com/office/drawing/2014/main" id="{4FDB4FFD-A340-489D-90E2-D300B504A3AB}"/>
              </a:ext>
            </a:extLst>
          </p:cNvPr>
          <p:cNvCxnSpPr>
            <a:cxnSpLocks/>
          </p:cNvCxnSpPr>
          <p:nvPr/>
        </p:nvCxnSpPr>
        <p:spPr>
          <a:xfrm>
            <a:off x="8328248" y="1695302"/>
            <a:ext cx="0" cy="4614018"/>
          </a:xfrm>
          <a:prstGeom prst="line">
            <a:avLst/>
          </a:prstGeom>
          <a:ln w="38100">
            <a:solidFill>
              <a:schemeClr val="tx2">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9F6CA078-E01C-4E7A-89B1-185147269B12}"/>
              </a:ext>
            </a:extLst>
          </p:cNvPr>
          <p:cNvCxnSpPr>
            <a:cxnSpLocks/>
          </p:cNvCxnSpPr>
          <p:nvPr/>
        </p:nvCxnSpPr>
        <p:spPr>
          <a:xfrm>
            <a:off x="4829332" y="1700808"/>
            <a:ext cx="0" cy="4608512"/>
          </a:xfrm>
          <a:prstGeom prst="line">
            <a:avLst/>
          </a:prstGeom>
          <a:ln w="381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Pijl: vijfhoek 6">
            <a:extLst>
              <a:ext uri="{FF2B5EF4-FFF2-40B4-BE49-F238E27FC236}">
                <a16:creationId xmlns:a16="http://schemas.microsoft.com/office/drawing/2014/main" id="{BBC02BB6-AC80-4CA2-BA0D-3C93E7152542}"/>
              </a:ext>
            </a:extLst>
          </p:cNvPr>
          <p:cNvSpPr/>
          <p:nvPr/>
        </p:nvSpPr>
        <p:spPr>
          <a:xfrm>
            <a:off x="1527477" y="2551888"/>
            <a:ext cx="7808883" cy="377742"/>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a:solidFill>
                  <a:srgbClr val="0070C0"/>
                </a:solidFill>
              </a:rPr>
              <a:t>Bewoners/</a:t>
            </a:r>
            <a:r>
              <a:rPr lang="nl-BE" sz="1600" dirty="0" err="1">
                <a:solidFill>
                  <a:srgbClr val="0070C0"/>
                </a:solidFill>
              </a:rPr>
              <a:t>Patienten</a:t>
            </a:r>
            <a:r>
              <a:rPr lang="nl-BE" sz="1600" dirty="0">
                <a:solidFill>
                  <a:srgbClr val="0070C0"/>
                </a:solidFill>
              </a:rPr>
              <a:t>: WZC </a:t>
            </a:r>
            <a:r>
              <a:rPr lang="nl-BE" sz="1600" dirty="0">
                <a:solidFill>
                  <a:srgbClr val="0070C0"/>
                </a:solidFill>
                <a:sym typeface="Wingdings" panose="05000000000000000000" pitchFamily="2" charset="2"/>
              </a:rPr>
              <a:t>           </a:t>
            </a:r>
            <a:r>
              <a:rPr lang="nl-BE" sz="1600" dirty="0">
                <a:solidFill>
                  <a:srgbClr val="0070C0"/>
                </a:solidFill>
              </a:rPr>
              <a:t>zorginstellingen e.a. collectieve instellingen </a:t>
            </a:r>
          </a:p>
        </p:txBody>
      </p:sp>
      <p:sp>
        <p:nvSpPr>
          <p:cNvPr id="39" name="Pijl: vijfhoek 38">
            <a:extLst>
              <a:ext uri="{FF2B5EF4-FFF2-40B4-BE49-F238E27FC236}">
                <a16:creationId xmlns:a16="http://schemas.microsoft.com/office/drawing/2014/main" id="{7B2489C5-9752-4D67-AC82-A4357081BF65}"/>
              </a:ext>
            </a:extLst>
          </p:cNvPr>
          <p:cNvSpPr/>
          <p:nvPr/>
        </p:nvSpPr>
        <p:spPr>
          <a:xfrm>
            <a:off x="1527477" y="2994443"/>
            <a:ext cx="3301855" cy="256698"/>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a:solidFill>
                  <a:srgbClr val="0070C0"/>
                </a:solidFill>
              </a:rPr>
              <a:t>Front line HCSW: WZC</a:t>
            </a:r>
          </a:p>
        </p:txBody>
      </p:sp>
      <p:sp>
        <p:nvSpPr>
          <p:cNvPr id="40" name="Pijl: vijfhoek 39">
            <a:extLst>
              <a:ext uri="{FF2B5EF4-FFF2-40B4-BE49-F238E27FC236}">
                <a16:creationId xmlns:a16="http://schemas.microsoft.com/office/drawing/2014/main" id="{80CCC96E-27AC-42DE-BC68-B956A8508EE0}"/>
              </a:ext>
            </a:extLst>
          </p:cNvPr>
          <p:cNvSpPr/>
          <p:nvPr/>
        </p:nvSpPr>
        <p:spPr>
          <a:xfrm>
            <a:off x="3700200" y="4345841"/>
            <a:ext cx="4988088" cy="31526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a:solidFill>
                  <a:srgbClr val="0070C0"/>
                </a:solidFill>
              </a:rPr>
              <a:t>Andere HCSW, personeel </a:t>
            </a:r>
          </a:p>
        </p:txBody>
      </p:sp>
      <p:sp>
        <p:nvSpPr>
          <p:cNvPr id="41" name="Pijl: vijfhoek 40">
            <a:extLst>
              <a:ext uri="{FF2B5EF4-FFF2-40B4-BE49-F238E27FC236}">
                <a16:creationId xmlns:a16="http://schemas.microsoft.com/office/drawing/2014/main" id="{62ED67BF-5247-4167-81F9-141FADFE4636}"/>
              </a:ext>
            </a:extLst>
          </p:cNvPr>
          <p:cNvSpPr/>
          <p:nvPr/>
        </p:nvSpPr>
        <p:spPr>
          <a:xfrm>
            <a:off x="4977220" y="4730658"/>
            <a:ext cx="5427067" cy="323889"/>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a:solidFill>
                  <a:srgbClr val="0070C0"/>
                </a:solidFill>
              </a:rPr>
              <a:t>65+ ambulant (leeftijdscategorieën)</a:t>
            </a:r>
          </a:p>
        </p:txBody>
      </p:sp>
      <p:sp>
        <p:nvSpPr>
          <p:cNvPr id="42" name="Pijl: vijfhoek 41">
            <a:extLst>
              <a:ext uri="{FF2B5EF4-FFF2-40B4-BE49-F238E27FC236}">
                <a16:creationId xmlns:a16="http://schemas.microsoft.com/office/drawing/2014/main" id="{9F6D6851-8FC1-48CB-91DC-EA87532AA43B}"/>
              </a:ext>
            </a:extLst>
          </p:cNvPr>
          <p:cNvSpPr/>
          <p:nvPr/>
        </p:nvSpPr>
        <p:spPr>
          <a:xfrm>
            <a:off x="4977219" y="5123686"/>
            <a:ext cx="5427067" cy="29794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a:solidFill>
                  <a:srgbClr val="0070C0"/>
                </a:solidFill>
              </a:rPr>
              <a:t>45-65 risicopatiënten</a:t>
            </a:r>
          </a:p>
        </p:txBody>
      </p:sp>
      <p:sp>
        <p:nvSpPr>
          <p:cNvPr id="43" name="Pijl: vijfhoek 42">
            <a:extLst>
              <a:ext uri="{FF2B5EF4-FFF2-40B4-BE49-F238E27FC236}">
                <a16:creationId xmlns:a16="http://schemas.microsoft.com/office/drawing/2014/main" id="{25E76FBE-71D9-477D-8EF2-C32D58F00280}"/>
              </a:ext>
            </a:extLst>
          </p:cNvPr>
          <p:cNvSpPr/>
          <p:nvPr/>
        </p:nvSpPr>
        <p:spPr>
          <a:xfrm>
            <a:off x="1686040" y="3315134"/>
            <a:ext cx="4669711" cy="247931"/>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a:solidFill>
                  <a:srgbClr val="0070C0"/>
                </a:solidFill>
              </a:rPr>
              <a:t>Front line HCSW: </a:t>
            </a:r>
            <a:r>
              <a:rPr lang="nl-BE" sz="1600" dirty="0" err="1">
                <a:solidFill>
                  <a:srgbClr val="0070C0"/>
                </a:solidFill>
              </a:rPr>
              <a:t>eerstelijn</a:t>
            </a:r>
            <a:endParaRPr lang="nl-BE" sz="1600" dirty="0">
              <a:solidFill>
                <a:srgbClr val="0070C0"/>
              </a:solidFill>
            </a:endParaRPr>
          </a:p>
        </p:txBody>
      </p:sp>
      <p:sp>
        <p:nvSpPr>
          <p:cNvPr id="44" name="Pijl: vijfhoek 43">
            <a:extLst>
              <a:ext uri="{FF2B5EF4-FFF2-40B4-BE49-F238E27FC236}">
                <a16:creationId xmlns:a16="http://schemas.microsoft.com/office/drawing/2014/main" id="{B60FD1DB-0313-4AE0-A675-F27A993D563E}"/>
              </a:ext>
            </a:extLst>
          </p:cNvPr>
          <p:cNvSpPr/>
          <p:nvPr/>
        </p:nvSpPr>
        <p:spPr>
          <a:xfrm>
            <a:off x="3700200" y="3977757"/>
            <a:ext cx="4988088" cy="321047"/>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a:solidFill>
                  <a:srgbClr val="0070C0"/>
                </a:solidFill>
              </a:rPr>
              <a:t>Front line HCSW: zorg-e.a. collectieve instellingen</a:t>
            </a:r>
          </a:p>
        </p:txBody>
      </p:sp>
      <p:pic>
        <p:nvPicPr>
          <p:cNvPr id="4" name="Afbeelding 3">
            <a:extLst>
              <a:ext uri="{FF2B5EF4-FFF2-40B4-BE49-F238E27FC236}">
                <a16:creationId xmlns:a16="http://schemas.microsoft.com/office/drawing/2014/main" id="{C41724B3-DD13-4C92-B6A1-912C5D9AD9D3}"/>
              </a:ext>
            </a:extLst>
          </p:cNvPr>
          <p:cNvPicPr>
            <a:picLocks noChangeAspect="1"/>
          </p:cNvPicPr>
          <p:nvPr/>
        </p:nvPicPr>
        <p:blipFill>
          <a:blip r:embed="rId2"/>
          <a:stretch>
            <a:fillRect/>
          </a:stretch>
        </p:blipFill>
        <p:spPr>
          <a:xfrm>
            <a:off x="2176320" y="1803032"/>
            <a:ext cx="707494" cy="665877"/>
          </a:xfrm>
          <a:prstGeom prst="rect">
            <a:avLst/>
          </a:prstGeom>
        </p:spPr>
      </p:pic>
      <p:pic>
        <p:nvPicPr>
          <p:cNvPr id="6" name="Afbeelding 5">
            <a:extLst>
              <a:ext uri="{FF2B5EF4-FFF2-40B4-BE49-F238E27FC236}">
                <a16:creationId xmlns:a16="http://schemas.microsoft.com/office/drawing/2014/main" id="{AD8389B0-2A61-4D64-8BF8-13CF80DED691}"/>
              </a:ext>
            </a:extLst>
          </p:cNvPr>
          <p:cNvPicPr>
            <a:picLocks noChangeAspect="1"/>
          </p:cNvPicPr>
          <p:nvPr/>
        </p:nvPicPr>
        <p:blipFill>
          <a:blip r:embed="rId3"/>
          <a:stretch>
            <a:fillRect/>
          </a:stretch>
        </p:blipFill>
        <p:spPr>
          <a:xfrm>
            <a:off x="5519936" y="1796803"/>
            <a:ext cx="703612" cy="672106"/>
          </a:xfrm>
          <a:prstGeom prst="rect">
            <a:avLst/>
          </a:prstGeom>
        </p:spPr>
      </p:pic>
      <p:pic>
        <p:nvPicPr>
          <p:cNvPr id="10" name="Afbeelding 9">
            <a:extLst>
              <a:ext uri="{FF2B5EF4-FFF2-40B4-BE49-F238E27FC236}">
                <a16:creationId xmlns:a16="http://schemas.microsoft.com/office/drawing/2014/main" id="{8546ECE9-2DFA-41D1-AD8A-2AE83878F389}"/>
              </a:ext>
            </a:extLst>
          </p:cNvPr>
          <p:cNvPicPr>
            <a:picLocks noChangeAspect="1"/>
          </p:cNvPicPr>
          <p:nvPr/>
        </p:nvPicPr>
        <p:blipFill>
          <a:blip r:embed="rId4"/>
          <a:stretch>
            <a:fillRect/>
          </a:stretch>
        </p:blipFill>
        <p:spPr>
          <a:xfrm>
            <a:off x="8688288" y="1763287"/>
            <a:ext cx="706334" cy="665387"/>
          </a:xfrm>
          <a:prstGeom prst="rect">
            <a:avLst/>
          </a:prstGeom>
        </p:spPr>
      </p:pic>
      <p:pic>
        <p:nvPicPr>
          <p:cNvPr id="12" name="Afbeelding 11">
            <a:extLst>
              <a:ext uri="{FF2B5EF4-FFF2-40B4-BE49-F238E27FC236}">
                <a16:creationId xmlns:a16="http://schemas.microsoft.com/office/drawing/2014/main" id="{BC28F3BB-7EA6-4116-9EA9-CBBD52366258}"/>
              </a:ext>
            </a:extLst>
          </p:cNvPr>
          <p:cNvPicPr>
            <a:picLocks noChangeAspect="1"/>
          </p:cNvPicPr>
          <p:nvPr/>
        </p:nvPicPr>
        <p:blipFill>
          <a:blip r:embed="rId5"/>
          <a:stretch>
            <a:fillRect/>
          </a:stretch>
        </p:blipFill>
        <p:spPr>
          <a:xfrm>
            <a:off x="11322789" y="1765779"/>
            <a:ext cx="688589" cy="662895"/>
          </a:xfrm>
          <a:prstGeom prst="rect">
            <a:avLst/>
          </a:prstGeom>
        </p:spPr>
      </p:pic>
      <p:pic>
        <p:nvPicPr>
          <p:cNvPr id="13" name="Afbeelding 12">
            <a:extLst>
              <a:ext uri="{FF2B5EF4-FFF2-40B4-BE49-F238E27FC236}">
                <a16:creationId xmlns:a16="http://schemas.microsoft.com/office/drawing/2014/main" id="{C46472C1-A56A-4C4A-B088-5B9F5C61FB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5000"/>
                    </a14:imgEffect>
                  </a14:imgLayer>
                </a14:imgProps>
              </a:ext>
            </a:extLst>
          </a:blip>
          <a:stretch>
            <a:fillRect/>
          </a:stretch>
        </p:blipFill>
        <p:spPr>
          <a:xfrm>
            <a:off x="6312330" y="1995676"/>
            <a:ext cx="1587911" cy="439941"/>
          </a:xfrm>
          <a:prstGeom prst="rect">
            <a:avLst/>
          </a:prstGeom>
        </p:spPr>
      </p:pic>
      <p:pic>
        <p:nvPicPr>
          <p:cNvPr id="33" name="Afbeelding 32">
            <a:extLst>
              <a:ext uri="{FF2B5EF4-FFF2-40B4-BE49-F238E27FC236}">
                <a16:creationId xmlns:a16="http://schemas.microsoft.com/office/drawing/2014/main" id="{14E78E4D-1A92-430C-ACCE-16EBA5E8EBAA}"/>
              </a:ext>
            </a:extLst>
          </p:cNvPr>
          <p:cNvPicPr>
            <a:picLocks noChangeAspect="1"/>
          </p:cNvPicPr>
          <p:nvPr/>
        </p:nvPicPr>
        <p:blipFill>
          <a:blip r:embed="rId8">
            <a:extLst>
              <a:ext uri="{BEBA8EAE-BF5A-486C-A8C5-ECC9F3942E4B}">
                <a14:imgProps xmlns:a14="http://schemas.microsoft.com/office/drawing/2010/main">
                  <a14:imgLayer r:embed="rId7">
                    <a14:imgEffect>
                      <a14:brightnessContrast bright="8000"/>
                    </a14:imgEffect>
                  </a14:imgLayer>
                </a14:imgProps>
              </a:ext>
            </a:extLst>
          </a:blip>
          <a:stretch>
            <a:fillRect/>
          </a:stretch>
        </p:blipFill>
        <p:spPr>
          <a:xfrm>
            <a:off x="9548649" y="1946328"/>
            <a:ext cx="1587911" cy="439941"/>
          </a:xfrm>
          <a:prstGeom prst="rect">
            <a:avLst/>
          </a:prstGeom>
        </p:spPr>
      </p:pic>
      <p:sp>
        <p:nvSpPr>
          <p:cNvPr id="14" name="Rechthoek 13">
            <a:extLst>
              <a:ext uri="{FF2B5EF4-FFF2-40B4-BE49-F238E27FC236}">
                <a16:creationId xmlns:a16="http://schemas.microsoft.com/office/drawing/2014/main" id="{345DD268-2C64-48B2-986F-C41C78AF5489}"/>
              </a:ext>
            </a:extLst>
          </p:cNvPr>
          <p:cNvSpPr/>
          <p:nvPr/>
        </p:nvSpPr>
        <p:spPr>
          <a:xfrm>
            <a:off x="2417242" y="1788687"/>
            <a:ext cx="288028" cy="183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 name="Rechthoek 34">
            <a:extLst>
              <a:ext uri="{FF2B5EF4-FFF2-40B4-BE49-F238E27FC236}">
                <a16:creationId xmlns:a16="http://schemas.microsoft.com/office/drawing/2014/main" id="{768548A6-24E1-4058-BC0E-EA52D1891E3B}"/>
              </a:ext>
            </a:extLst>
          </p:cNvPr>
          <p:cNvSpPr/>
          <p:nvPr/>
        </p:nvSpPr>
        <p:spPr>
          <a:xfrm>
            <a:off x="5447932" y="1772816"/>
            <a:ext cx="506820" cy="183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Rechthoek 44">
            <a:extLst>
              <a:ext uri="{FF2B5EF4-FFF2-40B4-BE49-F238E27FC236}">
                <a16:creationId xmlns:a16="http://schemas.microsoft.com/office/drawing/2014/main" id="{D3B59B0A-82DF-40F5-95CF-FAFDE070C82B}"/>
              </a:ext>
            </a:extLst>
          </p:cNvPr>
          <p:cNvSpPr/>
          <p:nvPr/>
        </p:nvSpPr>
        <p:spPr>
          <a:xfrm>
            <a:off x="11196053" y="1729294"/>
            <a:ext cx="628837" cy="2170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7" name="Pijl: vijfhoek 42">
            <a:extLst>
              <a:ext uri="{FF2B5EF4-FFF2-40B4-BE49-F238E27FC236}">
                <a16:creationId xmlns:a16="http://schemas.microsoft.com/office/drawing/2014/main" id="{25E76FBE-71D9-477D-8EF2-C32D58F00280}"/>
              </a:ext>
            </a:extLst>
          </p:cNvPr>
          <p:cNvSpPr/>
          <p:nvPr/>
        </p:nvSpPr>
        <p:spPr>
          <a:xfrm>
            <a:off x="1686040" y="3644012"/>
            <a:ext cx="4644994" cy="291665"/>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a:solidFill>
                  <a:srgbClr val="0070C0"/>
                </a:solidFill>
              </a:rPr>
              <a:t>Front line HCSW: algemene ziekenhuizen</a:t>
            </a:r>
          </a:p>
        </p:txBody>
      </p:sp>
      <p:sp>
        <p:nvSpPr>
          <p:cNvPr id="38" name="Pijl: vijfhoek 41">
            <a:extLst>
              <a:ext uri="{FF2B5EF4-FFF2-40B4-BE49-F238E27FC236}">
                <a16:creationId xmlns:a16="http://schemas.microsoft.com/office/drawing/2014/main" id="{9F6D6851-8FC1-48CB-91DC-EA87532AA43B}"/>
              </a:ext>
            </a:extLst>
          </p:cNvPr>
          <p:cNvSpPr/>
          <p:nvPr/>
        </p:nvSpPr>
        <p:spPr>
          <a:xfrm>
            <a:off x="4977218" y="5521589"/>
            <a:ext cx="5427067" cy="29794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a:solidFill>
                  <a:srgbClr val="0070C0"/>
                </a:solidFill>
              </a:rPr>
              <a:t>Essentiële functies</a:t>
            </a:r>
            <a:endParaRPr lang="nl-BE" sz="1600" dirty="0">
              <a:solidFill>
                <a:srgbClr val="0070C0"/>
              </a:solidFill>
            </a:endParaRPr>
          </a:p>
        </p:txBody>
      </p:sp>
    </p:spTree>
    <p:extLst>
      <p:ext uri="{BB962C8B-B14F-4D97-AF65-F5344CB8AC3E}">
        <p14:creationId xmlns:p14="http://schemas.microsoft.com/office/powerpoint/2010/main" val="284271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animBg="1"/>
      <p:bldP spid="32" grpId="0" animBg="1"/>
      <p:bldP spid="7" grpId="0" animBg="1"/>
      <p:bldP spid="39" grpId="0" animBg="1"/>
      <p:bldP spid="40" grpId="0" animBg="1"/>
      <p:bldP spid="41" grpId="0" animBg="1"/>
      <p:bldP spid="42" grpId="0" animBg="1"/>
      <p:bldP spid="43" grpId="0" animBg="1"/>
      <p:bldP spid="44" grpId="0" animBg="1"/>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2DDEFED-3154-4F6B-9258-29B919077799}"/>
              </a:ext>
            </a:extLst>
          </p:cNvPr>
          <p:cNvPicPr>
            <a:picLocks noChangeAspect="1"/>
          </p:cNvPicPr>
          <p:nvPr/>
        </p:nvPicPr>
        <p:blipFill>
          <a:blip r:embed="rId2"/>
          <a:stretch>
            <a:fillRect/>
          </a:stretch>
        </p:blipFill>
        <p:spPr>
          <a:xfrm rot="21428390">
            <a:off x="2065883" y="592426"/>
            <a:ext cx="7652547" cy="5080382"/>
          </a:xfrm>
          <a:prstGeom prst="rect">
            <a:avLst/>
          </a:prstGeom>
          <a:ln>
            <a:solidFill>
              <a:schemeClr val="tx1"/>
            </a:solidFill>
          </a:ln>
        </p:spPr>
      </p:pic>
      <p:sp>
        <p:nvSpPr>
          <p:cNvPr id="2" name="Tekstvak 1">
            <a:extLst>
              <a:ext uri="{FF2B5EF4-FFF2-40B4-BE49-F238E27FC236}">
                <a16:creationId xmlns:a16="http://schemas.microsoft.com/office/drawing/2014/main" id="{BBF5927E-5817-4CD8-AE74-CA1251D4FA13}"/>
              </a:ext>
            </a:extLst>
          </p:cNvPr>
          <p:cNvSpPr txBox="1"/>
          <p:nvPr/>
        </p:nvSpPr>
        <p:spPr>
          <a:xfrm>
            <a:off x="6181514" y="6077546"/>
            <a:ext cx="5976664" cy="646331"/>
          </a:xfrm>
          <a:prstGeom prst="rect">
            <a:avLst/>
          </a:prstGeom>
          <a:noFill/>
        </p:spPr>
        <p:txBody>
          <a:bodyPr wrap="square" rtlCol="0">
            <a:spAutoFit/>
          </a:bodyPr>
          <a:lstStyle/>
          <a:p>
            <a:pPr algn="r" rtl="0"/>
            <a:r>
              <a:rPr lang="fr" b="0" i="0" u="none" baseline="0">
                <a:hlinkClick r:id="rId3"/>
              </a:rPr>
              <a:t>https://www.info-coronavirus.be/nl/vaccinatie/</a:t>
            </a:r>
            <a:endParaRPr lang="fr" dirty="0"/>
          </a:p>
          <a:p>
            <a:pPr algn="r" rtl="0"/>
            <a:r>
              <a:rPr lang="fr" b="0" i="0" u="none" baseline="0">
                <a:hlinkClick r:id="rId4"/>
              </a:rPr>
              <a:t>https://www.info-coronavirus.be/fr/vaccination/</a:t>
            </a:r>
            <a:r>
              <a:rPr lang="fr" b="0" i="0" u="none" baseline="0"/>
              <a:t> </a:t>
            </a:r>
          </a:p>
        </p:txBody>
      </p:sp>
    </p:spTree>
    <p:extLst>
      <p:ext uri="{BB962C8B-B14F-4D97-AF65-F5344CB8AC3E}">
        <p14:creationId xmlns:p14="http://schemas.microsoft.com/office/powerpoint/2010/main" val="658702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9EC602A8-26AB-47EF-B8CE-24AC39F44CAE}"/>
              </a:ext>
            </a:extLst>
          </p:cNvPr>
          <p:cNvSpPr>
            <a:spLocks noGrp="1"/>
          </p:cNvSpPr>
          <p:nvPr>
            <p:ph type="subTitle" idx="1"/>
          </p:nvPr>
        </p:nvSpPr>
        <p:spPr/>
        <p:txBody>
          <a:bodyPr vert="horz" lIns="180000" tIns="180000" rIns="180000" bIns="180000" rtlCol="0" anchor="t">
            <a:normAutofit fontScale="92500" lnSpcReduction="20000"/>
          </a:bodyPr>
          <a:lstStyle/>
          <a:p>
            <a:r>
              <a:rPr lang="fr" dirty="0" err="1">
                <a:cs typeface="Calibri Light"/>
              </a:rPr>
              <a:t>Proces</a:t>
            </a:r>
            <a:r>
              <a:rPr lang="fr" dirty="0">
                <a:cs typeface="Calibri Light"/>
              </a:rPr>
              <a:t> : </a:t>
            </a:r>
            <a:r>
              <a:rPr lang="fr" dirty="0" err="1">
                <a:cs typeface="Calibri Light"/>
              </a:rPr>
              <a:t>goedkeuring</a:t>
            </a:r>
            <a:r>
              <a:rPr lang="fr" dirty="0">
                <a:cs typeface="Calibri Light"/>
              </a:rPr>
              <a:t> en </a:t>
            </a:r>
            <a:r>
              <a:rPr lang="fr" dirty="0" err="1">
                <a:cs typeface="Calibri Light"/>
              </a:rPr>
              <a:t>ontwikkeling</a:t>
            </a:r>
            <a:endParaRPr lang="fr" dirty="0">
              <a:cs typeface="Calibri Light"/>
            </a:endParaRPr>
          </a:p>
          <a:p>
            <a:r>
              <a:rPr lang="nl-BE" dirty="0">
                <a:cs typeface="Calibri Light"/>
              </a:rPr>
              <a:t>Processus : développement et autorisation.</a:t>
            </a:r>
            <a:endParaRPr lang="fr" dirty="0">
              <a:cs typeface="Calibri Light"/>
            </a:endParaRPr>
          </a:p>
          <a:p>
            <a:endParaRPr lang="fr" dirty="0">
              <a:cs typeface="Calibri Light"/>
            </a:endParaRPr>
          </a:p>
        </p:txBody>
      </p:sp>
      <p:pic>
        <p:nvPicPr>
          <p:cNvPr id="9" name="Picture Placeholder 5" descr="A close up of a coral&#10;&#10;Description automatically generated">
            <a:extLst>
              <a:ext uri="{FF2B5EF4-FFF2-40B4-BE49-F238E27FC236}">
                <a16:creationId xmlns:a16="http://schemas.microsoft.com/office/drawing/2014/main" id="{70C4724A-3C1C-4018-B0D6-AC82F86EB560}"/>
              </a:ext>
            </a:extLst>
          </p:cNvPr>
          <p:cNvPicPr>
            <a:picLocks noGrp="1" noChangeAspect="1"/>
          </p:cNvPicPr>
          <p:nvPr>
            <p:ph type="pic" sz="quarter" idx="25"/>
          </p:nvPr>
        </p:nvPicPr>
        <p:blipFill>
          <a:blip r:embed="rId2">
            <a:extLst>
              <a:ext uri="{28A0092B-C50C-407E-A947-70E740481C1C}">
                <a14:useLocalDpi xmlns:a14="http://schemas.microsoft.com/office/drawing/2010/main" val="0"/>
              </a:ext>
            </a:extLst>
          </a:blip>
          <a:srcRect l="30694" r="30694"/>
          <a:stretch>
            <a:fillRect/>
          </a:stretch>
        </p:blipFill>
        <p:spPr>
          <a:xfrm>
            <a:off x="0" y="0"/>
            <a:ext cx="3529013" cy="6096000"/>
          </a:xfrm>
          <a:prstGeom prst="rect">
            <a:avLst/>
          </a:prstGeom>
        </p:spPr>
      </p:pic>
    </p:spTree>
    <p:extLst>
      <p:ext uri="{BB962C8B-B14F-4D97-AF65-F5344CB8AC3E}">
        <p14:creationId xmlns:p14="http://schemas.microsoft.com/office/powerpoint/2010/main" val="2150995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a:extLst>
              <a:ext uri="{FF2B5EF4-FFF2-40B4-BE49-F238E27FC236}">
                <a16:creationId xmlns:a16="http://schemas.microsoft.com/office/drawing/2014/main" id="{567CD957-EC9D-7A49-9CFB-406D55C31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r="-1651" b="64073"/>
          <a:stretch>
            <a:fillRect/>
          </a:stretch>
        </p:blipFill>
        <p:spPr bwMode="auto">
          <a:xfrm>
            <a:off x="1774825" y="476251"/>
            <a:ext cx="8821738" cy="165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2" name="Image 4">
            <a:extLst>
              <a:ext uri="{FF2B5EF4-FFF2-40B4-BE49-F238E27FC236}">
                <a16:creationId xmlns:a16="http://schemas.microsoft.com/office/drawing/2014/main" id="{537516B6-2894-7E48-B9EE-2A7616CC8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675" t="48740" r="14563" b="18501"/>
          <a:stretch>
            <a:fillRect/>
          </a:stretch>
        </p:blipFill>
        <p:spPr bwMode="auto">
          <a:xfrm>
            <a:off x="1774825" y="2492376"/>
            <a:ext cx="853598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ZoneTexte 4">
            <a:extLst>
              <a:ext uri="{FF2B5EF4-FFF2-40B4-BE49-F238E27FC236}">
                <a16:creationId xmlns:a16="http://schemas.microsoft.com/office/drawing/2014/main" id="{E72CC65F-CBD1-0D4F-894B-D7D6CC0888FD}"/>
              </a:ext>
            </a:extLst>
          </p:cNvPr>
          <p:cNvSpPr txBox="1">
            <a:spLocks noChangeArrowheads="1"/>
          </p:cNvSpPr>
          <p:nvPr/>
        </p:nvSpPr>
        <p:spPr bwMode="auto">
          <a:xfrm>
            <a:off x="1768476" y="6142038"/>
            <a:ext cx="8569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 typeface="Arial" panose="020B0604020202020204" pitchFamily="34" charset="0"/>
              <a:buNone/>
            </a:pPr>
            <a:r>
              <a:rPr lang="fr" sz="1000" b="0" i="0" u="none" baseline="0">
                <a:latin typeface="Verdana" panose="020B0604030504040204" pitchFamily="34" charset="0"/>
              </a:rPr>
              <a:t>https://www.ema.europa.eu/en/human-regulatory/overview/public-health-threats/coronavirus-disease-covid-19/treatments-vaccines/covid-19-vaccines-development-evaluation-approval-monitoring</a:t>
            </a:r>
          </a:p>
        </p:txBody>
      </p:sp>
    </p:spTree>
    <p:extLst>
      <p:ext uri="{BB962C8B-B14F-4D97-AF65-F5344CB8AC3E}">
        <p14:creationId xmlns:p14="http://schemas.microsoft.com/office/powerpoint/2010/main" val="127669420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Image 2" descr="EWs7Nr9U8AAzQb9.jpg">
            <a:extLst>
              <a:ext uri="{FF2B5EF4-FFF2-40B4-BE49-F238E27FC236}">
                <a16:creationId xmlns:a16="http://schemas.microsoft.com/office/drawing/2014/main" id="{37DE30C5-DC90-AB4D-9FD6-485409966432}"/>
              </a:ext>
            </a:extLst>
          </p:cNvPr>
          <p:cNvPicPr>
            <a:picLocks noChangeAspect="1"/>
          </p:cNvPicPr>
          <p:nvPr/>
        </p:nvPicPr>
        <p:blipFill>
          <a:blip r:embed="rId2">
            <a:extLst>
              <a:ext uri="{28A0092B-C50C-407E-A947-70E740481C1C}">
                <a14:useLocalDpi xmlns:a14="http://schemas.microsoft.com/office/drawing/2010/main" val="0"/>
              </a:ext>
            </a:extLst>
          </a:blip>
          <a:srcRect l="60101" t="36198"/>
          <a:stretch>
            <a:fillRect/>
          </a:stretch>
        </p:blipFill>
        <p:spPr bwMode="auto">
          <a:xfrm>
            <a:off x="2543175" y="2420938"/>
            <a:ext cx="2039938"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Image 3" descr="EWs7PGzVcAAb5hr.jpg">
            <a:extLst>
              <a:ext uri="{FF2B5EF4-FFF2-40B4-BE49-F238E27FC236}">
                <a16:creationId xmlns:a16="http://schemas.microsoft.com/office/drawing/2014/main" id="{9C451F07-2239-5942-8B9C-3AF3C4AC02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5488" y="26988"/>
            <a:ext cx="50974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84343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Image 4">
            <a:extLst>
              <a:ext uri="{FF2B5EF4-FFF2-40B4-BE49-F238E27FC236}">
                <a16:creationId xmlns:a16="http://schemas.microsoft.com/office/drawing/2014/main" id="{335F1C68-EBDD-D845-BF0D-F24D94B6C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889" t="18500" r="21651" b="8420"/>
          <a:stretch>
            <a:fillRect/>
          </a:stretch>
        </p:blipFill>
        <p:spPr bwMode="auto">
          <a:xfrm>
            <a:off x="4550456" y="266927"/>
            <a:ext cx="6100762"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8">
            <a:extLst>
              <a:ext uri="{FF2B5EF4-FFF2-40B4-BE49-F238E27FC236}">
                <a16:creationId xmlns:a16="http://schemas.microsoft.com/office/drawing/2014/main" id="{FD195B92-E95D-2247-A468-686338A7CA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731" y="216126"/>
            <a:ext cx="15113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a:extLst>
              <a:ext uri="{FF2B5EF4-FFF2-40B4-BE49-F238E27FC236}">
                <a16:creationId xmlns:a16="http://schemas.microsoft.com/office/drawing/2014/main" id="{09A09AD5-00D0-7F46-9966-D04D3B3E1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710" t="11731" r="54356" b="757"/>
          <a:stretch>
            <a:fillRect/>
          </a:stretch>
        </p:blipFill>
        <p:spPr bwMode="auto">
          <a:xfrm>
            <a:off x="3563031" y="273277"/>
            <a:ext cx="60325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EMA">
            <a:extLst>
              <a:ext uri="{FF2B5EF4-FFF2-40B4-BE49-F238E27FC236}">
                <a16:creationId xmlns:a16="http://schemas.microsoft.com/office/drawing/2014/main" id="{1D4AD28D-5434-624E-81DD-79C9ED1CA2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6957" y="2198913"/>
            <a:ext cx="24098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Graphique 8">
            <a:extLst>
              <a:ext uri="{FF2B5EF4-FFF2-40B4-BE49-F238E27FC236}">
                <a16:creationId xmlns:a16="http://schemas.microsoft.com/office/drawing/2014/main" id="{537C67E3-1002-BF49-B131-E09F335BE1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7469" y="4129313"/>
            <a:ext cx="211931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Graphique 9">
            <a:extLst>
              <a:ext uri="{FF2B5EF4-FFF2-40B4-BE49-F238E27FC236}">
                <a16:creationId xmlns:a16="http://schemas.microsoft.com/office/drawing/2014/main" id="{11A3A0E5-5103-AB4A-B258-96FB574102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4631" y="5040539"/>
            <a:ext cx="137001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 coins arrondis 1">
            <a:extLst>
              <a:ext uri="{FF2B5EF4-FFF2-40B4-BE49-F238E27FC236}">
                <a16:creationId xmlns:a16="http://schemas.microsoft.com/office/drawing/2014/main" id="{378E8CBF-1939-4D40-94BB-B3BA321DECC8}"/>
              </a:ext>
            </a:extLst>
          </p:cNvPr>
          <p:cNvSpPr/>
          <p:nvPr/>
        </p:nvSpPr>
        <p:spPr>
          <a:xfrm>
            <a:off x="2051732" y="1800451"/>
            <a:ext cx="8599487" cy="23288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fr" dirty="0"/>
          </a:p>
        </p:txBody>
      </p:sp>
    </p:spTree>
    <p:extLst>
      <p:ext uri="{BB962C8B-B14F-4D97-AF65-F5344CB8AC3E}">
        <p14:creationId xmlns:p14="http://schemas.microsoft.com/office/powerpoint/2010/main" val="314801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mage 3">
            <a:extLst>
              <a:ext uri="{FF2B5EF4-FFF2-40B4-BE49-F238E27FC236}">
                <a16:creationId xmlns:a16="http://schemas.microsoft.com/office/drawing/2014/main" id="{BEE0D815-E4E2-574E-AAD6-C7D7C7D72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122" t="48096" r="21396" b="21283"/>
          <a:stretch>
            <a:fillRect/>
          </a:stretch>
        </p:blipFill>
        <p:spPr bwMode="auto">
          <a:xfrm>
            <a:off x="1703389" y="1762125"/>
            <a:ext cx="8442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4" descr="EMA">
            <a:extLst>
              <a:ext uri="{FF2B5EF4-FFF2-40B4-BE49-F238E27FC236}">
                <a16:creationId xmlns:a16="http://schemas.microsoft.com/office/drawing/2014/main" id="{ED01200E-6BDB-D64E-9577-CDAEEB9C7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1"/>
            <a:ext cx="32766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ZoneTexte 5">
            <a:extLst>
              <a:ext uri="{FF2B5EF4-FFF2-40B4-BE49-F238E27FC236}">
                <a16:creationId xmlns:a16="http://schemas.microsoft.com/office/drawing/2014/main" id="{247738DA-F957-8749-B270-B6197888F641}"/>
              </a:ext>
            </a:extLst>
          </p:cNvPr>
          <p:cNvSpPr txBox="1">
            <a:spLocks noChangeArrowheads="1"/>
          </p:cNvSpPr>
          <p:nvPr/>
        </p:nvSpPr>
        <p:spPr bwMode="auto">
          <a:xfrm>
            <a:off x="2063750" y="5045075"/>
            <a:ext cx="7848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0" eaLnBrk="1" hangingPunct="1">
              <a:spcBef>
                <a:spcPct val="0"/>
              </a:spcBef>
              <a:buFont typeface="Arial" panose="020B0604020202020204" pitchFamily="34" charset="0"/>
              <a:buNone/>
            </a:pPr>
            <a:r>
              <a:rPr lang="fr" sz="1200" b="1" i="0" u="none" baseline="0">
                <a:latin typeface="Verdana" panose="020B0604030504040204" pitchFamily="34" charset="0"/>
              </a:rPr>
              <a:t>Considérations de l'EMA sur l'approbation du vaccin COVID-19 :</a:t>
            </a:r>
          </a:p>
          <a:p>
            <a:pPr algn="just" rtl="0" eaLnBrk="1" hangingPunct="1">
              <a:spcBef>
                <a:spcPct val="0"/>
              </a:spcBef>
              <a:buFont typeface="Arial" panose="020B0604020202020204" pitchFamily="34" charset="0"/>
              <a:buNone/>
            </a:pPr>
            <a:r>
              <a:rPr lang="fr" sz="1200" b="1" i="0" u="none" baseline="0">
                <a:latin typeface="Verdana" panose="020B0604030504040204" pitchFamily="34" charset="0"/>
                <a:hlinkClick r:id="rId4"/>
              </a:rPr>
              <a:t>https://www.ema.europa.eu/en/documents/other/ema-considerations-covid-19-vaccine-approval_en.pdf</a:t>
            </a:r>
            <a:endParaRPr lang="fr" altLang="fr-FR" sz="1200" b="1">
              <a:latin typeface="Verdana" panose="020B0604030504040204" pitchFamily="34" charset="0"/>
            </a:endParaRPr>
          </a:p>
          <a:p>
            <a:pPr algn="just" rtl="0" eaLnBrk="1" hangingPunct="1">
              <a:spcBef>
                <a:spcPct val="0"/>
              </a:spcBef>
              <a:buFont typeface="Arial" panose="020B0604020202020204" pitchFamily="34" charset="0"/>
              <a:buNone/>
            </a:pPr>
            <a:endParaRPr lang="fr" altLang="fr-FR" sz="1200" b="1">
              <a:latin typeface="Verdana" panose="020B0604030504040204" pitchFamily="34" charset="0"/>
            </a:endParaRPr>
          </a:p>
          <a:p>
            <a:pPr algn="just" rtl="0" eaLnBrk="1" hangingPunct="1">
              <a:spcBef>
                <a:spcPct val="0"/>
              </a:spcBef>
              <a:buFont typeface="Arial" panose="020B0604020202020204" pitchFamily="34" charset="0"/>
              <a:buNone/>
            </a:pPr>
            <a:r>
              <a:rPr lang="fr" sz="1200" b="1" i="0" u="none" baseline="0">
                <a:latin typeface="Verdana" panose="020B0604030504040204" pitchFamily="34" charset="0"/>
              </a:rPr>
              <a:t>FDA</a:t>
            </a:r>
          </a:p>
          <a:p>
            <a:pPr algn="just" rtl="0" eaLnBrk="1" hangingPunct="1">
              <a:spcBef>
                <a:spcPct val="0"/>
              </a:spcBef>
              <a:buFont typeface="Arial" panose="020B0604020202020204" pitchFamily="34" charset="0"/>
              <a:buNone/>
            </a:pPr>
            <a:r>
              <a:rPr lang="fr" sz="1200" b="1" i="0" u="none" baseline="0">
                <a:latin typeface="Verdana" panose="020B0604030504040204" pitchFamily="34" charset="0"/>
                <a:hlinkClick r:id="rId5"/>
              </a:rPr>
              <a:t>https://www.fda.gov/media/139638/download</a:t>
            </a:r>
            <a:endParaRPr lang="fr" altLang="fr-FR" sz="1200" b="1">
              <a:latin typeface="Verdana" panose="020B0604030504040204" pitchFamily="34" charset="0"/>
            </a:endParaRPr>
          </a:p>
          <a:p>
            <a:pPr algn="just" rtl="0" eaLnBrk="1" hangingPunct="1">
              <a:spcBef>
                <a:spcPct val="0"/>
              </a:spcBef>
              <a:buFont typeface="Arial" panose="020B0604020202020204" pitchFamily="34" charset="0"/>
              <a:buNone/>
            </a:pPr>
            <a:r>
              <a:rPr lang="fr" sz="1200" b="0" i="0" u="none" baseline="0">
                <a:latin typeface="Verdana" panose="020B0604030504040204" pitchFamily="34" charset="0"/>
              </a:rPr>
              <a:t> </a:t>
            </a:r>
          </a:p>
          <a:p>
            <a:pPr algn="ctr" rtl="0" eaLnBrk="1" hangingPunct="1">
              <a:spcBef>
                <a:spcPct val="0"/>
              </a:spcBef>
              <a:buFont typeface="Arial" panose="020B0604020202020204" pitchFamily="34" charset="0"/>
              <a:buNone/>
            </a:pPr>
            <a:endParaRPr lang="fr" altLang="fr-FR" sz="1200" b="1">
              <a:latin typeface="Verdana" panose="020B0604030504040204" pitchFamily="34" charset="0"/>
            </a:endParaRPr>
          </a:p>
        </p:txBody>
      </p:sp>
    </p:spTree>
    <p:extLst>
      <p:ext uri="{BB962C8B-B14F-4D97-AF65-F5344CB8AC3E}">
        <p14:creationId xmlns:p14="http://schemas.microsoft.com/office/powerpoint/2010/main" val="867063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266FEE38-FB5A-FB4F-8212-4C6425DDD16C}"/>
              </a:ext>
            </a:extLst>
          </p:cNvPr>
          <p:cNvSpPr>
            <a:spLocks noGrp="1"/>
          </p:cNvSpPr>
          <p:nvPr>
            <p:ph idx="4294967295"/>
          </p:nvPr>
        </p:nvSpPr>
        <p:spPr>
          <a:xfrm>
            <a:off x="1284513" y="1528764"/>
            <a:ext cx="10330543" cy="4713287"/>
          </a:xfrm>
        </p:spPr>
        <p:txBody>
          <a:bodyPr/>
          <a:lstStyle/>
          <a:p>
            <a:pPr marL="0" indent="0" algn="just" rtl="0">
              <a:buNone/>
              <a:defRPr/>
            </a:pPr>
            <a:endParaRPr lang="fr" b="0" dirty="0"/>
          </a:p>
          <a:p>
            <a:pPr marL="0" indent="0" algn="just" rtl="0">
              <a:buNone/>
              <a:defRPr/>
            </a:pPr>
            <a:endParaRPr lang="fr" b="0" dirty="0"/>
          </a:p>
          <a:p>
            <a:pPr algn="just" rtl="0">
              <a:defRPr/>
            </a:pPr>
            <a:r>
              <a:rPr lang="fr" b="0" i="0" u="none" baseline="0"/>
              <a:t>21 août 2020: 		AstraZeneca (7,5 m. doses)</a:t>
            </a:r>
          </a:p>
          <a:p>
            <a:pPr algn="just" rtl="0">
              <a:defRPr/>
            </a:pPr>
            <a:r>
              <a:rPr lang="fr" b="0" i="0" u="none" baseline="0"/>
              <a:t>19 octobre 2020: 	Janssen Pharmaceutical (5 m. doses)</a:t>
            </a:r>
          </a:p>
          <a:p>
            <a:pPr algn="just" rtl="0">
              <a:defRPr/>
            </a:pPr>
            <a:r>
              <a:rPr lang="fr" b="0" i="0" u="none" baseline="0"/>
              <a:t>18 novembre 2020: 	Pfizer/BioNTech (5 m. doses)</a:t>
            </a:r>
          </a:p>
          <a:p>
            <a:pPr algn="just" rtl="0">
              <a:defRPr/>
            </a:pPr>
            <a:r>
              <a:rPr lang="fr" b="0" i="0" u="none" baseline="0"/>
              <a:t>24 novembre 2020: 	CureVac (2,9 m. de doses)</a:t>
            </a:r>
          </a:p>
          <a:p>
            <a:pPr algn="just" rtl="0">
              <a:defRPr/>
            </a:pPr>
            <a:r>
              <a:rPr lang="fr" b="0" i="0" u="none" baseline="0"/>
              <a:t>2 décembre 2020:	Moderna (2 m. de doses)</a:t>
            </a:r>
          </a:p>
          <a:p>
            <a:pPr algn="just" rtl="0">
              <a:defRPr/>
            </a:pPr>
            <a:endParaRPr lang="fr" b="0" dirty="0"/>
          </a:p>
          <a:p>
            <a:pPr marL="0" indent="0" algn="just" rtl="0">
              <a:buNone/>
              <a:defRPr/>
            </a:pPr>
            <a:endParaRPr lang="fr" b="0" dirty="0"/>
          </a:p>
          <a:p>
            <a:pPr marL="0" indent="0" algn="l" rtl="0">
              <a:buNone/>
              <a:defRPr/>
            </a:pPr>
            <a:endParaRPr lang="fr" dirty="0"/>
          </a:p>
          <a:p>
            <a:pPr marL="0" indent="0" algn="l" rtl="0">
              <a:buNone/>
              <a:defRPr/>
            </a:pPr>
            <a:endParaRPr lang="fr" dirty="0"/>
          </a:p>
          <a:p>
            <a:pPr algn="l" rtl="0">
              <a:defRPr/>
            </a:pPr>
            <a:endParaRPr lang="fr" dirty="0"/>
          </a:p>
        </p:txBody>
      </p:sp>
      <p:pic>
        <p:nvPicPr>
          <p:cNvPr id="36866" name="Picture 1">
            <a:extLst>
              <a:ext uri="{FF2B5EF4-FFF2-40B4-BE49-F238E27FC236}">
                <a16:creationId xmlns:a16="http://schemas.microsoft.com/office/drawing/2014/main" id="{3D03896B-4C5B-8F49-BCDE-711986B8AE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76" y="103188"/>
            <a:ext cx="2919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Graphique 6">
            <a:extLst>
              <a:ext uri="{FF2B5EF4-FFF2-40B4-BE49-F238E27FC236}">
                <a16:creationId xmlns:a16="http://schemas.microsoft.com/office/drawing/2014/main" id="{FB95E9C8-1C76-104C-9D95-803F40707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217488"/>
            <a:ext cx="137001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8">
            <a:extLst>
              <a:ext uri="{FF2B5EF4-FFF2-40B4-BE49-F238E27FC236}">
                <a16:creationId xmlns:a16="http://schemas.microsoft.com/office/drawing/2014/main" id="{2CF62729-FA19-D34C-8381-CF86C4133B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74613"/>
            <a:ext cx="15113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3">
            <a:extLst>
              <a:ext uri="{FF2B5EF4-FFF2-40B4-BE49-F238E27FC236}">
                <a16:creationId xmlns:a16="http://schemas.microsoft.com/office/drawing/2014/main" id="{689FDE86-3B89-A74F-8EF4-FDF82E0C59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710" t="11731" r="54356" b="757"/>
          <a:stretch>
            <a:fillRect/>
          </a:stretch>
        </p:blipFill>
        <p:spPr bwMode="auto">
          <a:xfrm>
            <a:off x="8686800" y="131764"/>
            <a:ext cx="60325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04997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AF3008CD-F790-1547-896C-FD4FEF978931}"/>
              </a:ext>
            </a:extLst>
          </p:cNvPr>
          <p:cNvSpPr>
            <a:spLocks noGrp="1"/>
          </p:cNvSpPr>
          <p:nvPr>
            <p:ph type="subTitle" idx="4294967295"/>
          </p:nvPr>
        </p:nvSpPr>
        <p:spPr>
          <a:xfrm>
            <a:off x="938667" y="1498829"/>
            <a:ext cx="8640762" cy="5127625"/>
          </a:xfrm>
        </p:spPr>
        <p:txBody>
          <a:bodyPr/>
          <a:lstStyle/>
          <a:p>
            <a:pPr algn="just" rtl="0">
              <a:lnSpc>
                <a:spcPct val="120000"/>
              </a:lnSpc>
              <a:defRPr/>
            </a:pPr>
            <a:endParaRPr lang="fr" sz="1800" b="0" dirty="0">
              <a:solidFill>
                <a:schemeClr val="tx1"/>
              </a:solidFill>
            </a:endParaRPr>
          </a:p>
          <a:p>
            <a:pPr marL="285750" indent="-285750" algn="just" rtl="0">
              <a:lnSpc>
                <a:spcPct val="120000"/>
              </a:lnSpc>
              <a:buFont typeface="Arial" panose="020B0604020202020204" pitchFamily="34" charset="0"/>
              <a:buChar char="•"/>
              <a:defRPr/>
            </a:pPr>
            <a:r>
              <a:rPr lang="fr" sz="2400" b="0" i="0" u="none" baseline="0" dirty="0">
                <a:solidFill>
                  <a:schemeClr val="tx1"/>
                </a:solidFill>
              </a:rPr>
              <a:t>CHMP (EMA)</a:t>
            </a:r>
            <a:endParaRPr lang="fr" sz="1800" b="0" i="0" u="none" baseline="0" dirty="0">
              <a:solidFill>
                <a:schemeClr val="tx1"/>
              </a:solidFill>
            </a:endParaRPr>
          </a:p>
          <a:p>
            <a:pPr marL="742950" lvl="1" indent="-285750" algn="just" rtl="0">
              <a:lnSpc>
                <a:spcPct val="120000"/>
              </a:lnSpc>
              <a:buFont typeface="Arial" panose="020B0604020202020204" pitchFamily="34" charset="0"/>
              <a:buChar char="•"/>
              <a:defRPr/>
            </a:pPr>
            <a:r>
              <a:rPr lang="fr" sz="3000" b="0" i="0" u="none" baseline="0" dirty="0">
                <a:solidFill>
                  <a:schemeClr val="tx1"/>
                </a:solidFill>
              </a:rPr>
              <a:t>le 21 décembre 2020 pour le vaccin de </a:t>
            </a:r>
            <a:r>
              <a:rPr lang="fr" sz="3000" b="0" i="0" u="none" baseline="0" dirty="0" err="1">
                <a:solidFill>
                  <a:schemeClr val="tx1"/>
                </a:solidFill>
              </a:rPr>
              <a:t>BioNTecht</a:t>
            </a:r>
            <a:r>
              <a:rPr lang="fr" sz="3000" b="0" i="0" u="none" baseline="0" dirty="0">
                <a:solidFill>
                  <a:schemeClr val="tx1"/>
                </a:solidFill>
              </a:rPr>
              <a:t> et Pfizer, </a:t>
            </a:r>
          </a:p>
          <a:p>
            <a:pPr marL="742950" lvl="1" indent="-285750" algn="just" rtl="0">
              <a:lnSpc>
                <a:spcPct val="120000"/>
              </a:lnSpc>
              <a:buFont typeface="Arial" panose="020B0604020202020204" pitchFamily="34" charset="0"/>
              <a:buChar char="•"/>
              <a:defRPr/>
            </a:pPr>
            <a:r>
              <a:rPr lang="fr" sz="3000" b="0" i="0" u="none" baseline="0" dirty="0">
                <a:solidFill>
                  <a:schemeClr val="tx1"/>
                </a:solidFill>
              </a:rPr>
              <a:t>le 6 janvier 2021 pour le vaccin de </a:t>
            </a:r>
            <a:r>
              <a:rPr lang="fr" sz="3000" b="0" i="0" u="none" baseline="0" dirty="0" err="1">
                <a:solidFill>
                  <a:schemeClr val="tx1"/>
                </a:solidFill>
              </a:rPr>
              <a:t>Moderna</a:t>
            </a:r>
            <a:r>
              <a:rPr lang="fr" sz="3000" b="0" i="0" u="none" baseline="0" dirty="0">
                <a:solidFill>
                  <a:schemeClr val="tx1"/>
                </a:solidFill>
              </a:rPr>
              <a:t>. </a:t>
            </a:r>
          </a:p>
          <a:p>
            <a:pPr marL="742950" lvl="1" indent="-285750" algn="just" rtl="0">
              <a:lnSpc>
                <a:spcPct val="120000"/>
              </a:lnSpc>
              <a:buFont typeface="Arial" panose="020B0604020202020204" pitchFamily="34" charset="0"/>
              <a:buChar char="•"/>
              <a:defRPr/>
            </a:pPr>
            <a:endParaRPr lang="fr" sz="3000" dirty="0">
              <a:solidFill>
                <a:schemeClr val="tx1"/>
              </a:solidFill>
            </a:endParaRPr>
          </a:p>
          <a:p>
            <a:pPr algn="just" rtl="0">
              <a:lnSpc>
                <a:spcPct val="120000"/>
              </a:lnSpc>
              <a:defRPr/>
            </a:pPr>
            <a:endParaRPr lang="fr" sz="1800" b="0" dirty="0">
              <a:solidFill>
                <a:schemeClr val="tx1"/>
              </a:solidFill>
            </a:endParaRPr>
          </a:p>
          <a:p>
            <a:pPr marL="285750" indent="-285750" algn="just" rtl="0">
              <a:lnSpc>
                <a:spcPct val="120000"/>
              </a:lnSpc>
              <a:buFont typeface="Arial" panose="020B0604020202020204" pitchFamily="34" charset="0"/>
              <a:buChar char="•"/>
              <a:defRPr/>
            </a:pPr>
            <a:endParaRPr lang="fr" sz="1800" b="0" dirty="0">
              <a:solidFill>
                <a:schemeClr val="tx1"/>
              </a:solidFill>
            </a:endParaRPr>
          </a:p>
          <a:p>
            <a:pPr algn="l" rtl="0">
              <a:defRPr/>
            </a:pPr>
            <a:endParaRPr lang="fr" sz="1800" dirty="0">
              <a:solidFill>
                <a:srgbClr val="FF0000"/>
              </a:solidFill>
            </a:endParaRPr>
          </a:p>
        </p:txBody>
      </p:sp>
      <p:pic>
        <p:nvPicPr>
          <p:cNvPr id="37890" name="Picture 4" descr="EMA">
            <a:extLst>
              <a:ext uri="{FF2B5EF4-FFF2-40B4-BE49-F238E27FC236}">
                <a16:creationId xmlns:a16="http://schemas.microsoft.com/office/drawing/2014/main" id="{D7C09050-9D11-E648-B251-C67F1DFB5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697" r="5527" b="23598"/>
          <a:stretch>
            <a:fillRect/>
          </a:stretch>
        </p:blipFill>
        <p:spPr bwMode="auto">
          <a:xfrm>
            <a:off x="2063751" y="187325"/>
            <a:ext cx="30956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8">
            <a:extLst>
              <a:ext uri="{FF2B5EF4-FFF2-40B4-BE49-F238E27FC236}">
                <a16:creationId xmlns:a16="http://schemas.microsoft.com/office/drawing/2014/main" id="{72470773-7BEB-8F4E-A43C-8C9E9FE998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74613"/>
            <a:ext cx="15113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3">
            <a:extLst>
              <a:ext uri="{FF2B5EF4-FFF2-40B4-BE49-F238E27FC236}">
                <a16:creationId xmlns:a16="http://schemas.microsoft.com/office/drawing/2014/main" id="{87F21D18-35DB-EA48-A8E4-2753F8E310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710" t="11731" r="54356" b="757"/>
          <a:stretch>
            <a:fillRect/>
          </a:stretch>
        </p:blipFill>
        <p:spPr bwMode="auto">
          <a:xfrm>
            <a:off x="8686800" y="131764"/>
            <a:ext cx="60325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38412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Image 5">
            <a:extLst>
              <a:ext uri="{FF2B5EF4-FFF2-40B4-BE49-F238E27FC236}">
                <a16:creationId xmlns:a16="http://schemas.microsoft.com/office/drawing/2014/main" id="{5D7995FE-596E-344D-992B-A3A538A0F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313" t="12201" r="30313" b="34880"/>
          <a:stretch>
            <a:fillRect/>
          </a:stretch>
        </p:blipFill>
        <p:spPr bwMode="auto">
          <a:xfrm>
            <a:off x="2208214" y="144464"/>
            <a:ext cx="7767637"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19350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40E26-FA3C-4B80-869A-AF207AE5B3F7}"/>
              </a:ext>
            </a:extLst>
          </p:cNvPr>
          <p:cNvSpPr>
            <a:spLocks noGrp="1"/>
          </p:cNvSpPr>
          <p:nvPr>
            <p:ph type="title"/>
          </p:nvPr>
        </p:nvSpPr>
        <p:spPr/>
        <p:txBody>
          <a:bodyPr>
            <a:normAutofit/>
          </a:bodyPr>
          <a:lstStyle/>
          <a:p>
            <a:pPr algn="l" rtl="0"/>
            <a:r>
              <a:rPr lang="fr" sz="4000" b="1" i="0" u="none" baseline="0" dirty="0">
                <a:solidFill>
                  <a:srgbClr val="00B0F0"/>
                </a:solidFill>
              </a:rPr>
              <a:t>Taskforce opérationnalisation de la Stratégie de vaccination</a:t>
            </a:r>
            <a:endParaRPr lang="fr" sz="4000"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7045998"/>
              </p:ext>
            </p:extLst>
          </p:nvPr>
        </p:nvGraphicFramePr>
        <p:xfrm>
          <a:off x="838200" y="1617141"/>
          <a:ext cx="10515600" cy="4836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188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Image 2">
            <a:extLst>
              <a:ext uri="{FF2B5EF4-FFF2-40B4-BE49-F238E27FC236}">
                <a16:creationId xmlns:a16="http://schemas.microsoft.com/office/drawing/2014/main" id="{EE507992-145A-FC4F-82D5-800F141C64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675" t="861" r="16925" b="26060"/>
          <a:stretch>
            <a:fillRect/>
          </a:stretch>
        </p:blipFill>
        <p:spPr bwMode="auto">
          <a:xfrm>
            <a:off x="2351089" y="115888"/>
            <a:ext cx="7439025"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518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1D64FA-B0BB-5743-8DA0-B558B8972EAA}"/>
              </a:ext>
            </a:extLst>
          </p:cNvPr>
          <p:cNvSpPr>
            <a:spLocks noGrp="1"/>
          </p:cNvSpPr>
          <p:nvPr>
            <p:ph type="title"/>
          </p:nvPr>
        </p:nvSpPr>
        <p:spPr>
          <a:xfrm>
            <a:off x="473362" y="292171"/>
            <a:ext cx="11245273" cy="609981"/>
          </a:xfrm>
        </p:spPr>
        <p:txBody>
          <a:bodyPr/>
          <a:lstStyle/>
          <a:p>
            <a:pPr algn="ctr" rtl="0"/>
            <a:r>
              <a:rPr lang="fr" sz="4000" b="1" i="0" u="none" baseline="0"/>
              <a:t>Q&amp;A</a:t>
            </a:r>
          </a:p>
        </p:txBody>
      </p:sp>
      <p:sp>
        <p:nvSpPr>
          <p:cNvPr id="58370" name="Espace réservé du contenu 2">
            <a:extLst>
              <a:ext uri="{FF2B5EF4-FFF2-40B4-BE49-F238E27FC236}">
                <a16:creationId xmlns:a16="http://schemas.microsoft.com/office/drawing/2014/main" id="{71230D79-B0BD-C24F-A9D8-4CDDC6A1E33F}"/>
              </a:ext>
            </a:extLst>
          </p:cNvPr>
          <p:cNvSpPr>
            <a:spLocks noGrp="1"/>
          </p:cNvSpPr>
          <p:nvPr>
            <p:ph sz="quarter" idx="16"/>
          </p:nvPr>
        </p:nvSpPr>
        <p:spPr>
          <a:xfrm>
            <a:off x="473362" y="1304924"/>
            <a:ext cx="11245273" cy="4870150"/>
          </a:xfrm>
        </p:spPr>
        <p:txBody>
          <a:bodyPr>
            <a:normAutofit/>
          </a:bodyPr>
          <a:lstStyle/>
          <a:p>
            <a:pPr algn="l" rtl="0"/>
            <a:r>
              <a:rPr lang="fr" sz="1600" b="1" i="0" u="none" baseline="0" dirty="0"/>
              <a:t>Indication</a:t>
            </a:r>
          </a:p>
          <a:p>
            <a:pPr algn="l" rtl="0"/>
            <a:r>
              <a:rPr lang="fr" sz="1600" b="1" i="0" u="none" baseline="0" dirty="0"/>
              <a:t>Posologie et mode d'administration</a:t>
            </a:r>
          </a:p>
          <a:p>
            <a:pPr algn="l" rtl="0"/>
            <a:r>
              <a:rPr lang="fr" sz="1600" b="1" i="0" u="none" baseline="0" dirty="0"/>
              <a:t>Contre-indications</a:t>
            </a:r>
            <a:endParaRPr lang="fr" altLang="fr-FR" sz="1600" b="1" dirty="0"/>
          </a:p>
          <a:p>
            <a:pPr algn="l" rtl="0"/>
            <a:r>
              <a:rPr lang="fr" sz="1600" b="1" i="0" u="none" baseline="0" dirty="0"/>
              <a:t>Avertissements spéciaux et précautions d'emploi</a:t>
            </a:r>
          </a:p>
          <a:p>
            <a:pPr lvl="1" algn="l" rtl="0"/>
            <a:r>
              <a:rPr lang="fr" b="1" i="0" u="none" baseline="0" dirty="0"/>
              <a:t>Hypersensibilité et anaphylaxie</a:t>
            </a:r>
            <a:endParaRPr lang="fr" altLang="fr-FR" b="1" dirty="0"/>
          </a:p>
          <a:p>
            <a:pPr lvl="1" algn="l" rtl="0"/>
            <a:r>
              <a:rPr lang="fr" b="1" i="0" u="none" baseline="0" dirty="0"/>
              <a:t>Réactions liées à l'anxiété</a:t>
            </a:r>
            <a:endParaRPr lang="fr" altLang="fr-FR" b="1" dirty="0"/>
          </a:p>
          <a:p>
            <a:pPr lvl="1" algn="l" rtl="0"/>
            <a:r>
              <a:rPr lang="fr" b="1" i="0" u="none" baseline="0" dirty="0"/>
              <a:t>Maladie </a:t>
            </a:r>
            <a:r>
              <a:rPr lang="nl-BE" b="1" i="0" u="none" baseline="0" dirty="0"/>
              <a:t>concomitante </a:t>
            </a:r>
            <a:endParaRPr lang="fr" altLang="fr-FR" b="1" dirty="0"/>
          </a:p>
          <a:p>
            <a:pPr lvl="1" algn="l" rtl="0"/>
            <a:r>
              <a:rPr lang="fr" b="1" i="0" u="none" baseline="0" dirty="0"/>
              <a:t>Personnes immunodéprimées</a:t>
            </a:r>
            <a:endParaRPr lang="fr" altLang="fr-FR" b="1" dirty="0"/>
          </a:p>
          <a:p>
            <a:pPr lvl="1" algn="l" rtl="0"/>
            <a:r>
              <a:rPr lang="fr" b="1" i="0" u="none" baseline="0" dirty="0"/>
              <a:t>Durée de la protection</a:t>
            </a:r>
          </a:p>
          <a:p>
            <a:pPr algn="l" rtl="0"/>
            <a:r>
              <a:rPr lang="fr" sz="1600" b="1" i="0" u="none" baseline="0" dirty="0"/>
              <a:t>Interaction avec d'autres médicaments et autres formes d'interaction (co-administration)</a:t>
            </a:r>
          </a:p>
          <a:p>
            <a:pPr algn="l" rtl="0"/>
            <a:r>
              <a:rPr lang="fr" sz="1600" b="1" i="0" u="none" baseline="0" dirty="0"/>
              <a:t>Fertilité, grossesse et allaitement </a:t>
            </a:r>
          </a:p>
          <a:p>
            <a:pPr algn="l" rtl="0"/>
            <a:r>
              <a:rPr lang="fr" sz="1600" b="1" i="0" u="none" baseline="0" dirty="0"/>
              <a:t>Effets indésirables, profil de sécurité</a:t>
            </a:r>
          </a:p>
          <a:p>
            <a:pPr algn="l" rtl="0"/>
            <a:r>
              <a:rPr lang="fr" sz="1600" b="1" i="0" u="none" baseline="0" dirty="0"/>
              <a:t>Avantages</a:t>
            </a:r>
            <a:endParaRPr lang="fr" altLang="fr-FR" sz="1600" b="1" dirty="0"/>
          </a:p>
          <a:p>
            <a:pPr lvl="1" algn="l" rtl="0"/>
            <a:r>
              <a:rPr lang="fr" b="1" i="0" u="none" baseline="0" dirty="0"/>
              <a:t>sans preuve d'une infection antérieure par le CoV-2 du SRAS </a:t>
            </a:r>
          </a:p>
          <a:p>
            <a:pPr lvl="1" algn="l" rtl="0"/>
            <a:r>
              <a:rPr lang="fr" b="1" i="0" u="none" baseline="0" dirty="0"/>
              <a:t>avec ou sans preuve d'une infection antérieure par le CoV-2 du SRAS </a:t>
            </a:r>
          </a:p>
        </p:txBody>
      </p:sp>
    </p:spTree>
    <p:extLst>
      <p:ext uri="{BB962C8B-B14F-4D97-AF65-F5344CB8AC3E}">
        <p14:creationId xmlns:p14="http://schemas.microsoft.com/office/powerpoint/2010/main" val="3875486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78C9D-9CDC-411D-9588-D414E9D1B911}"/>
              </a:ext>
            </a:extLst>
          </p:cNvPr>
          <p:cNvSpPr>
            <a:spLocks noGrp="1"/>
          </p:cNvSpPr>
          <p:nvPr>
            <p:ph type="title"/>
          </p:nvPr>
        </p:nvSpPr>
        <p:spPr/>
        <p:txBody>
          <a:bodyPr/>
          <a:lstStyle/>
          <a:p>
            <a:endParaRPr lang="fr"/>
          </a:p>
        </p:txBody>
      </p:sp>
      <p:pic>
        <p:nvPicPr>
          <p:cNvPr id="3" name="Afbeelding 2">
            <a:extLst>
              <a:ext uri="{FF2B5EF4-FFF2-40B4-BE49-F238E27FC236}">
                <a16:creationId xmlns:a16="http://schemas.microsoft.com/office/drawing/2014/main" id="{6B125E4B-4FC5-4749-AA89-F38B8AC5195D}"/>
              </a:ext>
            </a:extLst>
          </p:cNvPr>
          <p:cNvPicPr>
            <a:picLocks noChangeAspect="1"/>
          </p:cNvPicPr>
          <p:nvPr/>
        </p:nvPicPr>
        <p:blipFill>
          <a:blip r:embed="rId2"/>
          <a:stretch>
            <a:fillRect/>
          </a:stretch>
        </p:blipFill>
        <p:spPr>
          <a:xfrm>
            <a:off x="563655" y="224644"/>
            <a:ext cx="11064690" cy="6408712"/>
          </a:xfrm>
          <a:prstGeom prst="rect">
            <a:avLst/>
          </a:prstGeom>
        </p:spPr>
      </p:pic>
    </p:spTree>
    <p:extLst>
      <p:ext uri="{BB962C8B-B14F-4D97-AF65-F5344CB8AC3E}">
        <p14:creationId xmlns:p14="http://schemas.microsoft.com/office/powerpoint/2010/main" val="2392426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2DDEFED-3154-4F6B-9258-29B919077799}"/>
              </a:ext>
            </a:extLst>
          </p:cNvPr>
          <p:cNvPicPr>
            <a:picLocks noChangeAspect="1"/>
          </p:cNvPicPr>
          <p:nvPr/>
        </p:nvPicPr>
        <p:blipFill>
          <a:blip r:embed="rId2"/>
          <a:stretch>
            <a:fillRect/>
          </a:stretch>
        </p:blipFill>
        <p:spPr>
          <a:xfrm rot="21428390">
            <a:off x="2113530" y="888809"/>
            <a:ext cx="7652547" cy="5080382"/>
          </a:xfrm>
          <a:prstGeom prst="rect">
            <a:avLst/>
          </a:prstGeom>
          <a:ln>
            <a:solidFill>
              <a:schemeClr val="tx1"/>
            </a:solidFill>
          </a:ln>
        </p:spPr>
      </p:pic>
    </p:spTree>
    <p:extLst>
      <p:ext uri="{BB962C8B-B14F-4D97-AF65-F5344CB8AC3E}">
        <p14:creationId xmlns:p14="http://schemas.microsoft.com/office/powerpoint/2010/main" val="912604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a:solidFill>
                  <a:srgbClr val="00B0F0"/>
                </a:solidFill>
              </a:rPr>
              <a:t>Avis TF - Groupes à vacciner en priorité</a:t>
            </a:r>
          </a:p>
        </p:txBody>
      </p:sp>
      <p:sp>
        <p:nvSpPr>
          <p:cNvPr id="3" name="Rectangle 2"/>
          <p:cNvSpPr/>
          <p:nvPr/>
        </p:nvSpPr>
        <p:spPr>
          <a:xfrm>
            <a:off x="1127448" y="1412776"/>
            <a:ext cx="9145016" cy="4793620"/>
          </a:xfrm>
          <a:prstGeom prst="rect">
            <a:avLst/>
          </a:prstGeom>
        </p:spPr>
        <p:txBody>
          <a:bodyPr wrap="square">
            <a:spAutoFit/>
          </a:bodyPr>
          <a:lstStyle/>
          <a:p>
            <a:pPr marL="342900" lvl="0" indent="-342900" algn="just">
              <a:spcBef>
                <a:spcPts val="600"/>
              </a:spcBef>
              <a:spcAft>
                <a:spcPts val="600"/>
              </a:spcAft>
              <a:buFont typeface="+mj-lt"/>
              <a:buAutoNum type="arabicPeriod"/>
            </a:pPr>
            <a:r>
              <a:rPr lang="fr-BE" sz="1400" b="1" dirty="0">
                <a:latin typeface="Calibri" panose="020F0502020204030204" pitchFamily="34" charset="0"/>
                <a:ea typeface="Arial" panose="020B0604020202020204" pitchFamily="34" charset="0"/>
                <a:cs typeface="Tahoma" panose="020B0604030504040204" pitchFamily="34" charset="0"/>
              </a:rPr>
              <a:t>Les résidents et le personnel des établissements d’hébergement pour personnes âgées</a:t>
            </a:r>
            <a:r>
              <a:rPr lang="fr-BE" sz="1400" dirty="0">
                <a:latin typeface="Calibri" panose="020F0502020204030204" pitchFamily="34" charset="0"/>
                <a:ea typeface="Arial" panose="020B0604020202020204" pitchFamily="34" charset="0"/>
                <a:cs typeface="Tahoma" panose="020B0604030504040204" pitchFamily="34" charset="0"/>
              </a:rPr>
              <a:t> (MR/MRS), suivis par </a:t>
            </a:r>
            <a:r>
              <a:rPr lang="fr-BE" sz="1400" b="1" dirty="0">
                <a:latin typeface="Calibri" panose="020F0502020204030204" pitchFamily="34" charset="0"/>
                <a:ea typeface="Arial" panose="020B0604020202020204" pitchFamily="34" charset="0"/>
                <a:cs typeface="Tahoma" panose="020B0604030504040204" pitchFamily="34" charset="0"/>
              </a:rPr>
              <a:t>les institutions collectives de soins.</a:t>
            </a:r>
            <a:endParaRPr lang="fr-BE" sz="1100" dirty="0">
              <a:latin typeface="Arial" panose="020B0604020202020204" pitchFamily="34" charset="0"/>
              <a:ea typeface="Arial" panose="020B0604020202020204" pitchFamily="34" charset="0"/>
              <a:cs typeface="Tahoma" panose="020B0604030504040204" pitchFamily="34" charset="0"/>
            </a:endParaRPr>
          </a:p>
          <a:p>
            <a:pPr marL="342900" lvl="0" indent="-342900" algn="just">
              <a:spcAft>
                <a:spcPts val="600"/>
              </a:spcAft>
              <a:buFont typeface="+mj-lt"/>
              <a:buAutoNum type="arabicPeriod"/>
            </a:pPr>
            <a:r>
              <a:rPr lang="fr-BE" sz="1400" b="1" dirty="0">
                <a:latin typeface="Calibri" panose="020F0502020204030204" pitchFamily="34" charset="0"/>
                <a:ea typeface="Arial" panose="020B0604020202020204" pitchFamily="34" charset="0"/>
                <a:cs typeface="Tahoma" panose="020B0604030504040204" pitchFamily="34" charset="0"/>
              </a:rPr>
              <a:t>Les professionnels de soins</a:t>
            </a:r>
            <a:r>
              <a:rPr lang="fr-BE" sz="1400" baseline="30000" dirty="0">
                <a:latin typeface="Calibri" panose="020F0502020204030204" pitchFamily="34" charset="0"/>
                <a:ea typeface="Arial" panose="020B0604020202020204" pitchFamily="34" charset="0"/>
                <a:cs typeface="Tahoma" panose="020B0604030504040204" pitchFamily="34" charset="0"/>
              </a:rPr>
              <a:t>*</a:t>
            </a:r>
            <a:r>
              <a:rPr lang="fr-BE" sz="1400" b="1" dirty="0">
                <a:latin typeface="Calibri" panose="020F0502020204030204" pitchFamily="34" charset="0"/>
                <a:ea typeface="Arial" panose="020B0604020202020204" pitchFamily="34" charset="0"/>
                <a:cs typeface="Tahoma" panose="020B0604030504040204" pitchFamily="34" charset="0"/>
              </a:rPr>
              <a:t> au sein des hôpitaux et les professionnels de soins</a:t>
            </a:r>
            <a:r>
              <a:rPr lang="fr-BE" sz="1400" baseline="30000" dirty="0">
                <a:latin typeface="Calibri" panose="020F0502020204030204" pitchFamily="34" charset="0"/>
                <a:ea typeface="Arial" panose="020B0604020202020204" pitchFamily="34" charset="0"/>
                <a:cs typeface="Tahoma" panose="020B0604030504040204" pitchFamily="34" charset="0"/>
              </a:rPr>
              <a:t>*</a:t>
            </a:r>
            <a:r>
              <a:rPr lang="fr-BE" sz="1400" b="1" dirty="0">
                <a:latin typeface="Calibri" panose="020F0502020204030204" pitchFamily="34" charset="0"/>
                <a:ea typeface="Arial" panose="020B0604020202020204" pitchFamily="34" charset="0"/>
                <a:cs typeface="Tahoma" panose="020B0604030504040204" pitchFamily="34" charset="0"/>
              </a:rPr>
              <a:t> œuvrant en 1ère ligne. </a:t>
            </a:r>
            <a:r>
              <a:rPr lang="fr-BE" sz="1400" dirty="0">
                <a:latin typeface="Calibri" panose="020F0502020204030204" pitchFamily="34" charset="0"/>
                <a:ea typeface="Arial" panose="020B0604020202020204" pitchFamily="34" charset="0"/>
                <a:cs typeface="Tahoma" panose="020B0604030504040204" pitchFamily="34" charset="0"/>
              </a:rPr>
              <a:t>Cette catégorie regroupe toutes les personnes qui sont à risque élevé de contamination en raison de contacts rapprochés avec des patients Covid-19, dans le cadre de leur activité professionnelle.</a:t>
            </a:r>
            <a:endParaRPr lang="fr-BE" sz="1100" dirty="0">
              <a:latin typeface="Arial" panose="020B0604020202020204" pitchFamily="34" charset="0"/>
              <a:ea typeface="Arial" panose="020B0604020202020204" pitchFamily="34" charset="0"/>
              <a:cs typeface="Tahoma" panose="020B0604030504040204" pitchFamily="34" charset="0"/>
            </a:endParaRPr>
          </a:p>
          <a:p>
            <a:pPr marL="342900" lvl="0" indent="-342900" algn="just">
              <a:spcAft>
                <a:spcPts val="600"/>
              </a:spcAft>
              <a:buFont typeface="+mj-lt"/>
              <a:buAutoNum type="arabicPeriod"/>
            </a:pPr>
            <a:r>
              <a:rPr lang="fr-BE" sz="1400" b="1" dirty="0">
                <a:latin typeface="Calibri" panose="020F0502020204030204" pitchFamily="34" charset="0"/>
                <a:ea typeface="Arial" panose="020B0604020202020204" pitchFamily="34" charset="0"/>
                <a:cs typeface="Tahoma" panose="020B0604030504040204" pitchFamily="34" charset="0"/>
              </a:rPr>
              <a:t>Les autres membres du personnel des hôpitaux et des services de santé</a:t>
            </a:r>
            <a:r>
              <a:rPr lang="fr-BE" sz="1400" dirty="0">
                <a:latin typeface="Calibri" panose="020F0502020204030204" pitchFamily="34" charset="0"/>
                <a:ea typeface="Arial" panose="020B0604020202020204" pitchFamily="34" charset="0"/>
                <a:cs typeface="Tahoma" panose="020B0604030504040204" pitchFamily="34" charset="0"/>
              </a:rPr>
              <a:t> incluant aussi les structures investies dans la prévention (p.ex. centres de vaccination et centres de dépistage du cancer, ONE et </a:t>
            </a:r>
            <a:r>
              <a:rPr lang="fr-BE" sz="1400" dirty="0" err="1">
                <a:latin typeface="Calibri" panose="020F0502020204030204" pitchFamily="34" charset="0"/>
                <a:ea typeface="Arial" panose="020B0604020202020204" pitchFamily="34" charset="0"/>
                <a:cs typeface="Tahoma" panose="020B0604030504040204" pitchFamily="34" charset="0"/>
              </a:rPr>
              <a:t>Kind</a:t>
            </a:r>
            <a:r>
              <a:rPr lang="fr-BE" sz="1400" dirty="0">
                <a:latin typeface="Calibri" panose="020F0502020204030204" pitchFamily="34" charset="0"/>
                <a:ea typeface="Arial" panose="020B0604020202020204" pitchFamily="34" charset="0"/>
                <a:cs typeface="Tahoma" panose="020B0604030504040204" pitchFamily="34" charset="0"/>
              </a:rPr>
              <a:t> en </a:t>
            </a:r>
            <a:r>
              <a:rPr lang="fr-BE" sz="1400" dirty="0" err="1">
                <a:latin typeface="Calibri" panose="020F0502020204030204" pitchFamily="34" charset="0"/>
                <a:ea typeface="Arial" panose="020B0604020202020204" pitchFamily="34" charset="0"/>
                <a:cs typeface="Tahoma" panose="020B0604030504040204" pitchFamily="34" charset="0"/>
              </a:rPr>
              <a:t>Gezin</a:t>
            </a:r>
            <a:r>
              <a:rPr lang="fr-BE" sz="1400" dirty="0">
                <a:latin typeface="Calibri" panose="020F0502020204030204" pitchFamily="34" charset="0"/>
                <a:ea typeface="Arial" panose="020B0604020202020204" pitchFamily="34" charset="0"/>
                <a:cs typeface="Tahoma" panose="020B0604030504040204" pitchFamily="34" charset="0"/>
              </a:rPr>
              <a:t>). Cette catégorie regroupe toutes les personnes qui sont à risque moindre de contamination dans le cadre de leur activité professionnelle.</a:t>
            </a:r>
            <a:endParaRPr lang="fr-BE" sz="1100" dirty="0">
              <a:latin typeface="Arial" panose="020B0604020202020204" pitchFamily="34" charset="0"/>
              <a:ea typeface="Arial" panose="020B0604020202020204" pitchFamily="34" charset="0"/>
              <a:cs typeface="Tahoma" panose="020B0604030504040204" pitchFamily="34" charset="0"/>
            </a:endParaRPr>
          </a:p>
          <a:p>
            <a:pPr marL="342900" lvl="0" indent="-342900" algn="just">
              <a:spcAft>
                <a:spcPts val="600"/>
              </a:spcAft>
              <a:buFont typeface="+mj-lt"/>
              <a:buAutoNum type="arabicPeriod"/>
            </a:pPr>
            <a:r>
              <a:rPr lang="fr-BE" sz="1400" b="1" dirty="0">
                <a:latin typeface="Calibri" panose="020F0502020204030204" pitchFamily="34" charset="0"/>
                <a:ea typeface="Arial" panose="020B0604020202020204" pitchFamily="34" charset="0"/>
                <a:cs typeface="Tahoma" panose="020B0604030504040204" pitchFamily="34" charset="0"/>
              </a:rPr>
              <a:t>Les personnes âgées de 65 ans et plus</a:t>
            </a:r>
            <a:r>
              <a:rPr lang="fr-BE" sz="1400" dirty="0">
                <a:latin typeface="Calibri" panose="020F0502020204030204" pitchFamily="34" charset="0"/>
                <a:ea typeface="Arial" panose="020B0604020202020204" pitchFamily="34" charset="0"/>
                <a:cs typeface="Tahoma" panose="020B0604030504040204" pitchFamily="34" charset="0"/>
              </a:rPr>
              <a:t>, soit indistinctement, soit par catégories d’âge descendantes selon la disponibilité des vaccins.</a:t>
            </a:r>
            <a:endParaRPr lang="fr-BE" sz="1100" dirty="0">
              <a:latin typeface="Arial" panose="020B0604020202020204" pitchFamily="34" charset="0"/>
              <a:ea typeface="Arial" panose="020B0604020202020204" pitchFamily="34" charset="0"/>
              <a:cs typeface="Tahoma" panose="020B0604030504040204" pitchFamily="34" charset="0"/>
            </a:endParaRPr>
          </a:p>
          <a:p>
            <a:pPr marL="342900" lvl="0" indent="-342900" algn="just">
              <a:spcAft>
                <a:spcPts val="600"/>
              </a:spcAft>
              <a:buFont typeface="+mj-lt"/>
              <a:buAutoNum type="arabicPeriod"/>
            </a:pPr>
            <a:r>
              <a:rPr lang="fr-BE" sz="1400" b="1" dirty="0">
                <a:latin typeface="Calibri" panose="020F0502020204030204" pitchFamily="34" charset="0"/>
                <a:ea typeface="Arial" panose="020B0604020202020204" pitchFamily="34" charset="0"/>
                <a:cs typeface="Tahoma" panose="020B0604030504040204" pitchFamily="34" charset="0"/>
              </a:rPr>
              <a:t>Les personnes de 45-65 ans avec des comorbidités spécifiques</a:t>
            </a:r>
            <a:r>
              <a:rPr lang="fr-BE" sz="1400" dirty="0">
                <a:latin typeface="Calibri" panose="020F0502020204030204" pitchFamily="34" charset="0"/>
                <a:ea typeface="Arial" panose="020B0604020202020204" pitchFamily="34" charset="0"/>
                <a:cs typeface="Tahoma" panose="020B0604030504040204" pitchFamily="34" charset="0"/>
              </a:rPr>
              <a:t> : obésité (BMI ≥ 30), diabète, hypertension, maladies cardiovasculaires, pulmonaires, rénales et hépatiques chroniques et malignités hématologiques jusqu'à 5 ans après le diagnostic et tous les cancers solides récents (ou traitements anticancéreux récents). La liste des comorbidités n’est pas arrêtée définitivement. Il convient d’envisager de l’élargir si des preuves scientifiques mettent en évidence de nouveaux groupes à vacciner prioritairement (impact sur la transmission).</a:t>
            </a:r>
            <a:endParaRPr lang="fr-BE" sz="1100" dirty="0">
              <a:latin typeface="Arial" panose="020B0604020202020204" pitchFamily="34" charset="0"/>
              <a:ea typeface="Arial" panose="020B0604020202020204" pitchFamily="34" charset="0"/>
              <a:cs typeface="Tahoma" panose="020B0604030504040204" pitchFamily="34" charset="0"/>
            </a:endParaRPr>
          </a:p>
          <a:p>
            <a:pPr marL="342900" lvl="0" indent="-342900" algn="just">
              <a:spcAft>
                <a:spcPts val="600"/>
              </a:spcAft>
              <a:buFont typeface="+mj-lt"/>
              <a:buAutoNum type="arabicPeriod"/>
            </a:pPr>
            <a:r>
              <a:rPr lang="fr-FR" sz="1400" dirty="0"/>
              <a:t>Les personnes exerçant des fonctions sociales et/ou économiques </a:t>
            </a:r>
            <a:r>
              <a:rPr lang="fr-FR" sz="1400" b="1" dirty="0"/>
              <a:t>essentielles</a:t>
            </a:r>
            <a:r>
              <a:rPr lang="fr-FR" sz="1400" dirty="0"/>
              <a:t>, selon des critères qui seront définis plus précisément</a:t>
            </a:r>
            <a:r>
              <a:rPr lang="fr-BE" sz="1400" dirty="0">
                <a:latin typeface="Calibri" panose="020F0502020204030204" pitchFamily="34" charset="0"/>
                <a:ea typeface="Arial" panose="020B0604020202020204" pitchFamily="34" charset="0"/>
                <a:cs typeface="Tahoma" panose="020B0604030504040204" pitchFamily="34" charset="0"/>
              </a:rPr>
              <a:t>.</a:t>
            </a:r>
            <a:endParaRPr lang="fr-BE" sz="1100" dirty="0">
              <a:latin typeface="Arial" panose="020B0604020202020204" pitchFamily="34" charset="0"/>
              <a:ea typeface="Arial" panose="020B0604020202020204" pitchFamily="34" charset="0"/>
              <a:cs typeface="Tahoma" panose="020B0604030504040204" pitchFamily="34" charset="0"/>
            </a:endParaRPr>
          </a:p>
          <a:p>
            <a:pPr algn="just">
              <a:spcBef>
                <a:spcPts val="600"/>
              </a:spcBef>
              <a:spcAft>
                <a:spcPts val="0"/>
              </a:spcAft>
            </a:pPr>
            <a:r>
              <a:rPr lang="fr-BE" sz="1050" baseline="30000" dirty="0">
                <a:latin typeface="Calibri" panose="020F0502020204030204" pitchFamily="34" charset="0"/>
                <a:ea typeface="Arial" panose="020B0604020202020204" pitchFamily="34" charset="0"/>
                <a:cs typeface="Tahoma" panose="020B0604030504040204" pitchFamily="34" charset="0"/>
              </a:rPr>
              <a:t>*</a:t>
            </a:r>
            <a:r>
              <a:rPr lang="fr-BE" sz="1050" dirty="0">
                <a:latin typeface="Calibri" panose="020F0502020204030204" pitchFamily="34" charset="0"/>
                <a:ea typeface="Arial" panose="020B0604020202020204" pitchFamily="34" charset="0"/>
                <a:cs typeface="Tahoma" panose="020B0604030504040204" pitchFamily="34" charset="0"/>
              </a:rPr>
              <a:t> Les stagiaires en formation pour une profession de santé seront considérés pour la vaccination sur un pied d'égalité avec les professionnels de santé diplômés.</a:t>
            </a:r>
            <a:endParaRPr lang="fr-BE" sz="1050" dirty="0">
              <a:effectLst/>
              <a:latin typeface="Arial" panose="020B0604020202020204" pitchFamily="34" charset="0"/>
              <a:ea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193069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err="1">
                <a:solidFill>
                  <a:srgbClr val="00B0F0"/>
                </a:solidFill>
              </a:rPr>
              <a:t>Advies</a:t>
            </a:r>
            <a:r>
              <a:rPr lang="fr-BE" sz="3600" dirty="0">
                <a:solidFill>
                  <a:srgbClr val="00B0F0"/>
                </a:solidFill>
              </a:rPr>
              <a:t> TF - Prioritaire </a:t>
            </a:r>
            <a:r>
              <a:rPr lang="fr-BE" sz="3600" dirty="0" err="1">
                <a:solidFill>
                  <a:srgbClr val="00B0F0"/>
                </a:solidFill>
              </a:rPr>
              <a:t>doelgroepen</a:t>
            </a:r>
            <a:r>
              <a:rPr lang="fr-BE" sz="3600" dirty="0">
                <a:solidFill>
                  <a:srgbClr val="00B0F0"/>
                </a:solidFill>
              </a:rPr>
              <a:t> (</a:t>
            </a:r>
            <a:r>
              <a:rPr lang="fr-BE" sz="3600" dirty="0" err="1">
                <a:solidFill>
                  <a:srgbClr val="00B0F0"/>
                </a:solidFill>
              </a:rPr>
              <a:t>obv</a:t>
            </a:r>
            <a:r>
              <a:rPr lang="fr-BE" sz="3600" dirty="0">
                <a:solidFill>
                  <a:srgbClr val="00B0F0"/>
                </a:solidFill>
              </a:rPr>
              <a:t> </a:t>
            </a:r>
            <a:r>
              <a:rPr lang="fr-BE" sz="3600" dirty="0" err="1">
                <a:solidFill>
                  <a:srgbClr val="00B0F0"/>
                </a:solidFill>
              </a:rPr>
              <a:t>adviezen</a:t>
            </a:r>
            <a:r>
              <a:rPr lang="fr-BE" sz="3600" dirty="0">
                <a:solidFill>
                  <a:srgbClr val="00B0F0"/>
                </a:solidFill>
              </a:rPr>
              <a:t> HGR)</a:t>
            </a:r>
          </a:p>
        </p:txBody>
      </p:sp>
      <p:sp>
        <p:nvSpPr>
          <p:cNvPr id="4" name="Rectangle 3"/>
          <p:cNvSpPr/>
          <p:nvPr/>
        </p:nvSpPr>
        <p:spPr>
          <a:xfrm>
            <a:off x="983432" y="1484784"/>
            <a:ext cx="9721080" cy="4416594"/>
          </a:xfrm>
          <a:prstGeom prst="rect">
            <a:avLst/>
          </a:prstGeom>
        </p:spPr>
        <p:txBody>
          <a:bodyPr wrap="square">
            <a:spAutoFit/>
          </a:bodyPr>
          <a:lstStyle/>
          <a:p>
            <a:pPr marL="342900" lvl="0" indent="-342900" algn="just">
              <a:spcBef>
                <a:spcPts val="600"/>
              </a:spcBef>
              <a:spcAft>
                <a:spcPts val="600"/>
              </a:spcAft>
              <a:buFont typeface="+mj-lt"/>
              <a:buAutoNum type="arabicPeriod"/>
            </a:pPr>
            <a:r>
              <a:rPr lang="nl-NL" sz="1400" b="1" dirty="0">
                <a:latin typeface="Calibri" panose="020F0502020204030204" pitchFamily="34" charset="0"/>
                <a:ea typeface="Arial" panose="020B0604020202020204" pitchFamily="34" charset="0"/>
                <a:cs typeface="Tahoma" panose="020B0604030504040204" pitchFamily="34" charset="0"/>
              </a:rPr>
              <a:t>Bewoners en personeel in</a:t>
            </a:r>
            <a:r>
              <a:rPr lang="nl-NL" sz="1400" dirty="0">
                <a:latin typeface="Calibri" panose="020F0502020204030204" pitchFamily="34" charset="0"/>
                <a:ea typeface="Arial" panose="020B0604020202020204" pitchFamily="34" charset="0"/>
                <a:cs typeface="Tahoma" panose="020B0604030504040204" pitchFamily="34" charset="0"/>
              </a:rPr>
              <a:t> </a:t>
            </a:r>
            <a:r>
              <a:rPr lang="nl-NL" sz="1400" b="1" dirty="0">
                <a:latin typeface="Calibri" panose="020F0502020204030204" pitchFamily="34" charset="0"/>
                <a:ea typeface="Arial" panose="020B0604020202020204" pitchFamily="34" charset="0"/>
                <a:cs typeface="Tahoma" panose="020B0604030504040204" pitchFamily="34" charset="0"/>
              </a:rPr>
              <a:t>woonzorgcentra voor ouderen</a:t>
            </a:r>
            <a:r>
              <a:rPr lang="nl-NL" sz="1400" dirty="0">
                <a:latin typeface="Calibri" panose="020F0502020204030204" pitchFamily="34" charset="0"/>
                <a:ea typeface="Arial" panose="020B0604020202020204" pitchFamily="34" charset="0"/>
                <a:cs typeface="Tahoma" panose="020B0604030504040204" pitchFamily="34" charset="0"/>
              </a:rPr>
              <a:t>, gevolgd door </a:t>
            </a:r>
            <a:r>
              <a:rPr lang="nl-NL" sz="1400" b="1" dirty="0">
                <a:latin typeface="Calibri" panose="020F0502020204030204" pitchFamily="34" charset="0"/>
                <a:ea typeface="Arial" panose="020B0604020202020204" pitchFamily="34" charset="0"/>
                <a:cs typeface="Tahoma" panose="020B0604030504040204" pitchFamily="34" charset="0"/>
              </a:rPr>
              <a:t>collectieve zorginstellingen</a:t>
            </a:r>
            <a:r>
              <a:rPr lang="nl-NL" sz="1400" dirty="0">
                <a:latin typeface="Calibri" panose="020F0502020204030204" pitchFamily="34" charset="0"/>
                <a:ea typeface="Arial" panose="020B0604020202020204" pitchFamily="34" charset="0"/>
                <a:cs typeface="Tahoma" panose="020B0604030504040204" pitchFamily="34" charset="0"/>
              </a:rPr>
              <a:t>.</a:t>
            </a:r>
            <a:endParaRPr lang="fr-BE" sz="1400" dirty="0">
              <a:latin typeface="Arial" panose="020B0604020202020204" pitchFamily="34" charset="0"/>
              <a:ea typeface="Arial" panose="020B0604020202020204" pitchFamily="34" charset="0"/>
              <a:cs typeface="Tahoma" panose="020B0604030504040204" pitchFamily="34" charset="0"/>
            </a:endParaRPr>
          </a:p>
          <a:p>
            <a:pPr marL="342900" lvl="0" indent="-342900" algn="just">
              <a:spcAft>
                <a:spcPts val="600"/>
              </a:spcAft>
              <a:buFont typeface="+mj-lt"/>
              <a:buAutoNum type="arabicPeriod"/>
            </a:pPr>
            <a:r>
              <a:rPr lang="nl-NL" sz="1400" b="1" dirty="0">
                <a:latin typeface="Calibri" panose="020F0502020204030204" pitchFamily="34" charset="0"/>
                <a:ea typeface="Arial" panose="020B0604020202020204" pitchFamily="34" charset="0"/>
                <a:cs typeface="Tahoma" panose="020B0604030504040204" pitchFamily="34" charset="0"/>
              </a:rPr>
              <a:t>Zorgprofessionals</a:t>
            </a:r>
            <a:r>
              <a:rPr lang="nl-NL" sz="1400" baseline="30000" dirty="0">
                <a:latin typeface="Calibri" panose="020F0502020204030204" pitchFamily="34" charset="0"/>
                <a:ea typeface="Arial" panose="020B0604020202020204" pitchFamily="34" charset="0"/>
                <a:cs typeface="Tahoma" panose="020B0604030504040204" pitchFamily="34" charset="0"/>
              </a:rPr>
              <a:t>*</a:t>
            </a:r>
            <a:r>
              <a:rPr lang="nl-NL" sz="1400" b="1" dirty="0">
                <a:latin typeface="Calibri" panose="020F0502020204030204" pitchFamily="34" charset="0"/>
                <a:ea typeface="Arial" panose="020B0604020202020204" pitchFamily="34" charset="0"/>
                <a:cs typeface="Tahoma" panose="020B0604030504040204" pitchFamily="34" charset="0"/>
              </a:rPr>
              <a:t> in ziekenhuizen en zorgprofessionals</a:t>
            </a:r>
            <a:r>
              <a:rPr lang="nl-NL" sz="1400" baseline="30000" dirty="0">
                <a:latin typeface="Calibri" panose="020F0502020204030204" pitchFamily="34" charset="0"/>
                <a:ea typeface="Arial" panose="020B0604020202020204" pitchFamily="34" charset="0"/>
                <a:cs typeface="Tahoma" panose="020B0604030504040204" pitchFamily="34" charset="0"/>
              </a:rPr>
              <a:t>*</a:t>
            </a:r>
            <a:r>
              <a:rPr lang="nl-NL" sz="1400" b="1" dirty="0">
                <a:latin typeface="Calibri" panose="020F0502020204030204" pitchFamily="34" charset="0"/>
                <a:ea typeface="Arial" panose="020B0604020202020204" pitchFamily="34" charset="0"/>
                <a:cs typeface="Tahoma" panose="020B0604030504040204" pitchFamily="34" charset="0"/>
              </a:rPr>
              <a:t> die in de eerste lijn werken. </a:t>
            </a:r>
            <a:r>
              <a:rPr lang="nl-NL" sz="1400" dirty="0">
                <a:latin typeface="Calibri" panose="020F0502020204030204" pitchFamily="34" charset="0"/>
                <a:ea typeface="Arial" panose="020B0604020202020204" pitchFamily="34" charset="0"/>
                <a:cs typeface="Tahoma" panose="020B0604030504040204" pitchFamily="34" charset="0"/>
              </a:rPr>
              <a:t>Deze categorie omvat alle personen die een hoog risico op besmetting lopen door nauw contact met Covid-19 patiënten in het kader van hun beroepsactiviteit.</a:t>
            </a:r>
            <a:endParaRPr lang="fr-BE" sz="1400" dirty="0">
              <a:latin typeface="Arial" panose="020B0604020202020204" pitchFamily="34" charset="0"/>
              <a:ea typeface="Arial" panose="020B0604020202020204" pitchFamily="34" charset="0"/>
              <a:cs typeface="Tahoma" panose="020B0604030504040204" pitchFamily="34" charset="0"/>
            </a:endParaRPr>
          </a:p>
          <a:p>
            <a:pPr marL="342900" lvl="0" indent="-342900" algn="just">
              <a:spcAft>
                <a:spcPts val="600"/>
              </a:spcAft>
              <a:buFont typeface="+mj-lt"/>
              <a:buAutoNum type="arabicPeriod"/>
            </a:pPr>
            <a:r>
              <a:rPr lang="nl-NL" sz="1400" b="1" dirty="0">
                <a:latin typeface="Calibri" panose="020F0502020204030204" pitchFamily="34" charset="0"/>
                <a:ea typeface="Arial" panose="020B0604020202020204" pitchFamily="34" charset="0"/>
                <a:cs typeface="Tahoma" panose="020B0604030504040204" pitchFamily="34" charset="0"/>
              </a:rPr>
              <a:t>Andere medewerkers in ziekenhuizen en gezondheidsdiensten</a:t>
            </a:r>
            <a:r>
              <a:rPr lang="nl-NL" sz="1400" dirty="0">
                <a:latin typeface="Calibri" panose="020F0502020204030204" pitchFamily="34" charset="0"/>
                <a:ea typeface="Arial" panose="020B0604020202020204" pitchFamily="34" charset="0"/>
                <a:cs typeface="Tahoma" panose="020B0604030504040204" pitchFamily="34" charset="0"/>
              </a:rPr>
              <a:t> met inbegrip van structuren die investeren in preventie (bijvoorbeeld vaccinatie- en kankerscreening centra, Kind &amp; Gezin en Office de la </a:t>
            </a:r>
            <a:r>
              <a:rPr lang="nl-NL" sz="1400" dirty="0" err="1">
                <a:latin typeface="Calibri" panose="020F0502020204030204" pitchFamily="34" charset="0"/>
                <a:ea typeface="Arial" panose="020B0604020202020204" pitchFamily="34" charset="0"/>
                <a:cs typeface="Tahoma" panose="020B0604030504040204" pitchFamily="34" charset="0"/>
              </a:rPr>
              <a:t>Naissance</a:t>
            </a:r>
            <a:r>
              <a:rPr lang="nl-NL" sz="1400" dirty="0">
                <a:latin typeface="Calibri" panose="020F0502020204030204" pitchFamily="34" charset="0"/>
                <a:ea typeface="Arial" panose="020B0604020202020204" pitchFamily="34" charset="0"/>
                <a:cs typeface="Tahoma" panose="020B0604030504040204" pitchFamily="34" charset="0"/>
              </a:rPr>
              <a:t> et de </a:t>
            </a:r>
            <a:r>
              <a:rPr lang="nl-NL" sz="1400" dirty="0" err="1">
                <a:latin typeface="Calibri" panose="020F0502020204030204" pitchFamily="34" charset="0"/>
                <a:ea typeface="Arial" panose="020B0604020202020204" pitchFamily="34" charset="0"/>
                <a:cs typeface="Tahoma" panose="020B0604030504040204" pitchFamily="34" charset="0"/>
              </a:rPr>
              <a:t>l’Enfance</a:t>
            </a:r>
            <a:r>
              <a:rPr lang="nl-NL" sz="1400" dirty="0">
                <a:latin typeface="Calibri" panose="020F0502020204030204" pitchFamily="34" charset="0"/>
                <a:ea typeface="Arial" panose="020B0604020202020204" pitchFamily="34" charset="0"/>
                <a:cs typeface="Tahoma" panose="020B0604030504040204" pitchFamily="34" charset="0"/>
              </a:rPr>
              <a:t> (ONE). Deze categorie omvat alle personen die in het kader van hun beroepsactiviteit een lager risico op besmetting lopen.</a:t>
            </a:r>
            <a:endParaRPr lang="fr-BE" sz="1400" dirty="0">
              <a:latin typeface="Arial" panose="020B0604020202020204" pitchFamily="34" charset="0"/>
              <a:ea typeface="Arial" panose="020B0604020202020204" pitchFamily="34" charset="0"/>
              <a:cs typeface="Tahoma" panose="020B0604030504040204" pitchFamily="34" charset="0"/>
            </a:endParaRPr>
          </a:p>
          <a:p>
            <a:pPr marL="342900" lvl="0" indent="-342900" algn="just">
              <a:spcAft>
                <a:spcPts val="600"/>
              </a:spcAft>
              <a:buFont typeface="+mj-lt"/>
              <a:buAutoNum type="arabicPeriod"/>
            </a:pPr>
            <a:r>
              <a:rPr lang="nl-NL" sz="1400" b="1" dirty="0">
                <a:latin typeface="Calibri" panose="020F0502020204030204" pitchFamily="34" charset="0"/>
                <a:ea typeface="Arial" panose="020B0604020202020204" pitchFamily="34" charset="0"/>
                <a:cs typeface="Tahoma" panose="020B0604030504040204" pitchFamily="34" charset="0"/>
              </a:rPr>
              <a:t>Personen van 65 jaar en ouder,</a:t>
            </a:r>
            <a:r>
              <a:rPr lang="nl-NL" sz="1400" dirty="0">
                <a:latin typeface="Calibri" panose="020F0502020204030204" pitchFamily="34" charset="0"/>
                <a:ea typeface="Arial" panose="020B0604020202020204" pitchFamily="34" charset="0"/>
                <a:cs typeface="Tahoma" panose="020B0604030504040204" pitchFamily="34" charset="0"/>
              </a:rPr>
              <a:t> ofwel zonder onderscheid, ofwel in aflopende leeftijdscategorieën, afhankelijk van de beschikbaarheid van het vaccin.</a:t>
            </a:r>
            <a:endParaRPr lang="fr-BE" sz="1400" dirty="0">
              <a:latin typeface="Arial" panose="020B0604020202020204" pitchFamily="34" charset="0"/>
              <a:ea typeface="Arial" panose="020B0604020202020204" pitchFamily="34" charset="0"/>
              <a:cs typeface="Tahoma" panose="020B0604030504040204" pitchFamily="34" charset="0"/>
            </a:endParaRPr>
          </a:p>
          <a:p>
            <a:pPr marL="342900" lvl="0" indent="-342900" algn="just">
              <a:spcAft>
                <a:spcPts val="600"/>
              </a:spcAft>
              <a:buFont typeface="+mj-lt"/>
              <a:buAutoNum type="arabicPeriod"/>
            </a:pPr>
            <a:r>
              <a:rPr lang="nl-NL" sz="1400" b="1" dirty="0">
                <a:latin typeface="Calibri" panose="020F0502020204030204" pitchFamily="34" charset="0"/>
                <a:ea typeface="Arial" panose="020B0604020202020204" pitchFamily="34" charset="0"/>
                <a:cs typeface="Tahoma" panose="020B0604030504040204" pitchFamily="34" charset="0"/>
              </a:rPr>
              <a:t>Personen van 45-65 jaar met specifieke </a:t>
            </a:r>
            <a:r>
              <a:rPr lang="nl-NL" sz="1400" b="1" dirty="0" err="1">
                <a:latin typeface="Calibri" panose="020F0502020204030204" pitchFamily="34" charset="0"/>
                <a:ea typeface="Arial" panose="020B0604020202020204" pitchFamily="34" charset="0"/>
                <a:cs typeface="Tahoma" panose="020B0604030504040204" pitchFamily="34" charset="0"/>
              </a:rPr>
              <a:t>comorbiditeiten</a:t>
            </a:r>
            <a:r>
              <a:rPr lang="nl-NL" sz="1400" dirty="0">
                <a:latin typeface="Calibri" panose="020F0502020204030204" pitchFamily="34" charset="0"/>
                <a:ea typeface="Arial" panose="020B0604020202020204" pitchFamily="34" charset="0"/>
                <a:cs typeface="Tahoma" panose="020B0604030504040204" pitchFamily="34" charset="0"/>
              </a:rPr>
              <a:t>: obesitas (BMI ≥ 30), diabetes, hypertensie, cardiovasculaire ziektes, chronische long-, nier- en leverziekten en hematologische maligniteiten tot 5 jaar na de diagnose en alle recente solide kankers (of recente kankerbehandelingen). De lijst van </a:t>
            </a:r>
            <a:r>
              <a:rPr lang="nl-NL" sz="1400" dirty="0" err="1">
                <a:latin typeface="Calibri" panose="020F0502020204030204" pitchFamily="34" charset="0"/>
                <a:ea typeface="Arial" panose="020B0604020202020204" pitchFamily="34" charset="0"/>
                <a:cs typeface="Tahoma" panose="020B0604030504040204" pitchFamily="34" charset="0"/>
              </a:rPr>
              <a:t>comorbiditeiten</a:t>
            </a:r>
            <a:r>
              <a:rPr lang="nl-NL" sz="1400" dirty="0">
                <a:latin typeface="Calibri" panose="020F0502020204030204" pitchFamily="34" charset="0"/>
                <a:ea typeface="Arial" panose="020B0604020202020204" pitchFamily="34" charset="0"/>
                <a:cs typeface="Tahoma" panose="020B0604030504040204" pitchFamily="34" charset="0"/>
              </a:rPr>
              <a:t> is nog niet definitief afgesloten. Uitbreiding moet worden overwogen als uit wetenschappelijke gegevens blijkt dat er nieuwe groepen zijn voor prioritaire vaccinatie (effect op de overdracht).</a:t>
            </a:r>
            <a:endParaRPr lang="fr-BE" sz="1400" dirty="0">
              <a:latin typeface="Arial" panose="020B0604020202020204" pitchFamily="34" charset="0"/>
              <a:ea typeface="Arial" panose="020B0604020202020204" pitchFamily="34" charset="0"/>
              <a:cs typeface="Tahoma" panose="020B0604030504040204" pitchFamily="34" charset="0"/>
            </a:endParaRPr>
          </a:p>
          <a:p>
            <a:pPr marL="342900" lvl="0" indent="-342900" algn="just">
              <a:spcAft>
                <a:spcPts val="600"/>
              </a:spcAft>
              <a:buFont typeface="+mj-lt"/>
              <a:buAutoNum type="arabicPeriod"/>
            </a:pPr>
            <a:r>
              <a:rPr lang="nl-BE" sz="1400" dirty="0"/>
              <a:t>Personen die een </a:t>
            </a:r>
            <a:r>
              <a:rPr lang="nl-BE" sz="1400" b="1" dirty="0"/>
              <a:t>essentiële maatschappelijke en/of economische functies </a:t>
            </a:r>
            <a:r>
              <a:rPr lang="nl-BE" sz="1400" dirty="0"/>
              <a:t>uitoefenen, volgens criteria die verder zullen bepaald worden.</a:t>
            </a:r>
            <a:r>
              <a:rPr lang="nl-NL" sz="1400" dirty="0">
                <a:latin typeface="Calibri" panose="020F0502020204030204" pitchFamily="34" charset="0"/>
                <a:ea typeface="Arial" panose="020B0604020202020204" pitchFamily="34" charset="0"/>
                <a:cs typeface="Tahoma" panose="020B0604030504040204" pitchFamily="34" charset="0"/>
              </a:rPr>
              <a:t> </a:t>
            </a:r>
            <a:endParaRPr lang="fr-BE" sz="1400" dirty="0">
              <a:latin typeface="Arial" panose="020B0604020202020204" pitchFamily="34" charset="0"/>
              <a:ea typeface="Arial" panose="020B0604020202020204" pitchFamily="34" charset="0"/>
              <a:cs typeface="Tahoma" panose="020B0604030504040204" pitchFamily="34" charset="0"/>
            </a:endParaRPr>
          </a:p>
          <a:p>
            <a:pPr algn="just">
              <a:spcBef>
                <a:spcPts val="600"/>
              </a:spcBef>
              <a:spcAft>
                <a:spcPts val="0"/>
              </a:spcAft>
            </a:pPr>
            <a:r>
              <a:rPr lang="nl-NL" sz="1400" dirty="0">
                <a:latin typeface="Calibri" panose="020F0502020204030204" pitchFamily="34" charset="0"/>
                <a:ea typeface="Arial" panose="020B0604020202020204" pitchFamily="34" charset="0"/>
                <a:cs typeface="Tahoma" panose="020B0604030504040204" pitchFamily="34" charset="0"/>
              </a:rPr>
              <a:t>*De stagiairs in opleiding voor de uitoefening van een gezondheidsberoep worden voor de vaccinatie op gelijke voet behandeld als de gediplomeerde gezondheidsberoepen.</a:t>
            </a:r>
            <a:endParaRPr lang="fr-BE" sz="1400" dirty="0">
              <a:effectLst/>
              <a:latin typeface="Arial" panose="020B0604020202020204" pitchFamily="34" charset="0"/>
              <a:ea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310663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EB7859-8FFC-41F9-92B9-8FFD36CB49A8}"/>
              </a:ext>
            </a:extLst>
          </p:cNvPr>
          <p:cNvSpPr>
            <a:spLocks noGrp="1"/>
          </p:cNvSpPr>
          <p:nvPr>
            <p:ph type="title"/>
          </p:nvPr>
        </p:nvSpPr>
        <p:spPr>
          <a:xfrm>
            <a:off x="349320" y="-355689"/>
            <a:ext cx="10515600" cy="1325563"/>
          </a:xfrm>
        </p:spPr>
        <p:txBody>
          <a:bodyPr>
            <a:normAutofit/>
          </a:bodyPr>
          <a:lstStyle/>
          <a:p>
            <a:pPr algn="ctr"/>
            <a:r>
              <a:rPr lang="nl-BE" sz="2800" dirty="0" err="1">
                <a:solidFill>
                  <a:srgbClr val="00B0F0"/>
                </a:solidFill>
              </a:rPr>
              <a:t>Opérationalisation</a:t>
            </a:r>
            <a:r>
              <a:rPr lang="nl-BE" sz="2800" dirty="0">
                <a:solidFill>
                  <a:srgbClr val="00B0F0"/>
                </a:solidFill>
              </a:rPr>
              <a:t> de la </a:t>
            </a:r>
            <a:r>
              <a:rPr lang="nl-BE" sz="2800" dirty="0" err="1">
                <a:solidFill>
                  <a:srgbClr val="00B0F0"/>
                </a:solidFill>
              </a:rPr>
              <a:t>stratégie</a:t>
            </a:r>
            <a:r>
              <a:rPr lang="nl-BE" sz="2800" dirty="0">
                <a:solidFill>
                  <a:srgbClr val="00B0F0"/>
                </a:solidFill>
              </a:rPr>
              <a:t> </a:t>
            </a:r>
            <a:r>
              <a:rPr lang="nl-BE" sz="2800" dirty="0" err="1">
                <a:solidFill>
                  <a:srgbClr val="00B0F0"/>
                </a:solidFill>
              </a:rPr>
              <a:t>vaccination</a:t>
            </a:r>
            <a:r>
              <a:rPr lang="nl-BE" sz="2800" dirty="0">
                <a:solidFill>
                  <a:srgbClr val="00B0F0"/>
                </a:solidFill>
              </a:rPr>
              <a:t> – vue </a:t>
            </a:r>
            <a:r>
              <a:rPr lang="nl-BE" sz="2800" dirty="0" err="1">
                <a:solidFill>
                  <a:srgbClr val="00B0F0"/>
                </a:solidFill>
              </a:rPr>
              <a:t>d’ensemble</a:t>
            </a:r>
            <a:endParaRPr lang="nl-BE" sz="2800" dirty="0">
              <a:solidFill>
                <a:srgbClr val="00B0F0"/>
              </a:solidFill>
            </a:endParaRPr>
          </a:p>
        </p:txBody>
      </p:sp>
      <p:sp>
        <p:nvSpPr>
          <p:cNvPr id="8" name="Tekstvak 7">
            <a:extLst>
              <a:ext uri="{FF2B5EF4-FFF2-40B4-BE49-F238E27FC236}">
                <a16:creationId xmlns:a16="http://schemas.microsoft.com/office/drawing/2014/main" id="{D225FB7C-92D4-4A9D-BC15-7A2B41FDA1AC}"/>
              </a:ext>
            </a:extLst>
          </p:cNvPr>
          <p:cNvSpPr txBox="1"/>
          <p:nvPr/>
        </p:nvSpPr>
        <p:spPr>
          <a:xfrm>
            <a:off x="1549209" y="4400467"/>
            <a:ext cx="3106632" cy="1015663"/>
          </a:xfrm>
          <a:prstGeom prst="rect">
            <a:avLst/>
          </a:prstGeom>
          <a:solidFill>
            <a:srgbClr val="CCECFF"/>
          </a:solidFill>
          <a:ln>
            <a:noFill/>
          </a:ln>
        </p:spPr>
        <p:txBody>
          <a:bodyPr wrap="square" rtlCol="0">
            <a:spAutoFit/>
          </a:bodyPr>
          <a:lstStyle/>
          <a:p>
            <a:pPr algn="ctr"/>
            <a:r>
              <a:rPr lang="nl-BE" sz="1500" dirty="0"/>
              <a:t>MR/MRS, </a:t>
            </a:r>
            <a:r>
              <a:rPr lang="nl-BE" sz="1500" dirty="0" err="1"/>
              <a:t>hôpital</a:t>
            </a:r>
            <a:endParaRPr lang="nl-BE" sz="1500" dirty="0"/>
          </a:p>
          <a:p>
            <a:pPr algn="ctr"/>
            <a:r>
              <a:rPr lang="nl-BE" sz="1500" dirty="0" err="1"/>
              <a:t>Institutions</a:t>
            </a:r>
            <a:r>
              <a:rPr lang="nl-BE" sz="1500" dirty="0"/>
              <a:t> de </a:t>
            </a:r>
            <a:r>
              <a:rPr lang="nl-BE" sz="1500" dirty="0" err="1"/>
              <a:t>soins</a:t>
            </a:r>
            <a:r>
              <a:rPr lang="nl-BE" sz="1500" dirty="0"/>
              <a:t> </a:t>
            </a:r>
          </a:p>
          <a:p>
            <a:pPr algn="ctr"/>
            <a:r>
              <a:rPr lang="nl-BE" sz="1500" dirty="0"/>
              <a:t>(</a:t>
            </a:r>
            <a:r>
              <a:rPr lang="nl-BE" sz="1500" dirty="0" err="1"/>
              <a:t>collab</a:t>
            </a:r>
            <a:r>
              <a:rPr lang="nl-BE" sz="1500" dirty="0"/>
              <a:t>. services de </a:t>
            </a:r>
            <a:r>
              <a:rPr lang="nl-BE" sz="1500" dirty="0" err="1"/>
              <a:t>médecine</a:t>
            </a:r>
            <a:r>
              <a:rPr lang="nl-BE" sz="1500" dirty="0"/>
              <a:t> du </a:t>
            </a:r>
            <a:r>
              <a:rPr lang="nl-BE" sz="1500" dirty="0" err="1"/>
              <a:t>travail</a:t>
            </a:r>
            <a:r>
              <a:rPr lang="nl-BE" sz="1500" dirty="0"/>
              <a:t>) </a:t>
            </a:r>
          </a:p>
        </p:txBody>
      </p:sp>
      <p:sp>
        <p:nvSpPr>
          <p:cNvPr id="9" name="Tekstvak 8">
            <a:extLst>
              <a:ext uri="{FF2B5EF4-FFF2-40B4-BE49-F238E27FC236}">
                <a16:creationId xmlns:a16="http://schemas.microsoft.com/office/drawing/2014/main" id="{15053E02-6F11-4F6A-B347-D58480AE8891}"/>
              </a:ext>
            </a:extLst>
          </p:cNvPr>
          <p:cNvSpPr txBox="1"/>
          <p:nvPr/>
        </p:nvSpPr>
        <p:spPr>
          <a:xfrm>
            <a:off x="1549208" y="5478323"/>
            <a:ext cx="3106632" cy="738664"/>
          </a:xfrm>
          <a:prstGeom prst="rect">
            <a:avLst/>
          </a:prstGeom>
          <a:solidFill>
            <a:schemeClr val="bg1">
              <a:lumMod val="95000"/>
            </a:schemeClr>
          </a:solidFill>
          <a:ln>
            <a:noFill/>
          </a:ln>
        </p:spPr>
        <p:txBody>
          <a:bodyPr wrap="square" rtlCol="0">
            <a:spAutoFit/>
          </a:bodyPr>
          <a:lstStyle/>
          <a:p>
            <a:r>
              <a:rPr lang="fr-BE" sz="1400" dirty="0"/>
              <a:t>Stockage central AFMPS ou logistique spécifique au fabricant </a:t>
            </a:r>
            <a:r>
              <a:rPr lang="nl-BE" sz="1400" dirty="0"/>
              <a:t>(-70°C)</a:t>
            </a:r>
          </a:p>
          <a:p>
            <a:r>
              <a:rPr lang="nl-BE" sz="1400" dirty="0" err="1"/>
              <a:t>Priorité</a:t>
            </a:r>
            <a:r>
              <a:rPr lang="nl-BE" sz="1400" dirty="0"/>
              <a:t> </a:t>
            </a:r>
            <a:r>
              <a:rPr lang="nl-BE" sz="1400" dirty="0" err="1"/>
              <a:t>aux</a:t>
            </a:r>
            <a:r>
              <a:rPr lang="nl-BE" sz="1400" dirty="0"/>
              <a:t> </a:t>
            </a:r>
            <a:r>
              <a:rPr lang="nl-BE" sz="1400" dirty="0" err="1"/>
              <a:t>lieux</a:t>
            </a:r>
            <a:r>
              <a:rPr lang="nl-BE" sz="1400" dirty="0"/>
              <a:t> de </a:t>
            </a:r>
            <a:r>
              <a:rPr lang="nl-BE" sz="1400" dirty="0" err="1"/>
              <a:t>haut</a:t>
            </a:r>
            <a:r>
              <a:rPr lang="nl-BE" sz="1400" dirty="0"/>
              <a:t> volume (</a:t>
            </a:r>
            <a:r>
              <a:rPr lang="nl-BE" sz="1400" dirty="0" err="1"/>
              <a:t>hôp</a:t>
            </a:r>
            <a:r>
              <a:rPr lang="nl-BE" sz="1400" dirty="0"/>
              <a:t>)</a:t>
            </a:r>
          </a:p>
        </p:txBody>
      </p:sp>
      <p:sp>
        <p:nvSpPr>
          <p:cNvPr id="13" name="Tekstvak 12">
            <a:extLst>
              <a:ext uri="{FF2B5EF4-FFF2-40B4-BE49-F238E27FC236}">
                <a16:creationId xmlns:a16="http://schemas.microsoft.com/office/drawing/2014/main" id="{759CCEAB-CBC9-4BAB-BC35-435AC8914CDD}"/>
              </a:ext>
            </a:extLst>
          </p:cNvPr>
          <p:cNvSpPr txBox="1"/>
          <p:nvPr/>
        </p:nvSpPr>
        <p:spPr>
          <a:xfrm>
            <a:off x="4989411" y="5478323"/>
            <a:ext cx="3106633" cy="738664"/>
          </a:xfrm>
          <a:prstGeom prst="rect">
            <a:avLst/>
          </a:prstGeom>
          <a:solidFill>
            <a:schemeClr val="bg1">
              <a:lumMod val="95000"/>
            </a:schemeClr>
          </a:solidFill>
          <a:ln>
            <a:noFill/>
          </a:ln>
        </p:spPr>
        <p:txBody>
          <a:bodyPr wrap="square" rtlCol="0">
            <a:spAutoFit/>
          </a:bodyPr>
          <a:lstStyle/>
          <a:p>
            <a:r>
              <a:rPr lang="nl-BE" sz="1400" dirty="0"/>
              <a:t>Stockage </a:t>
            </a:r>
            <a:r>
              <a:rPr lang="nl-BE" sz="1400" dirty="0" err="1"/>
              <a:t>central</a:t>
            </a:r>
            <a:endParaRPr lang="nl-BE" sz="1400" dirty="0"/>
          </a:p>
          <a:p>
            <a:r>
              <a:rPr lang="nl-BE" sz="1400" dirty="0" err="1"/>
              <a:t>Logique</a:t>
            </a:r>
            <a:r>
              <a:rPr lang="nl-BE" sz="1400" dirty="0"/>
              <a:t> </a:t>
            </a:r>
            <a:r>
              <a:rPr lang="nl-BE" sz="1400" dirty="0" err="1"/>
              <a:t>spécifique</a:t>
            </a:r>
            <a:r>
              <a:rPr lang="nl-BE" sz="1400" dirty="0"/>
              <a:t> et </a:t>
            </a:r>
            <a:r>
              <a:rPr lang="nl-BE" sz="1400" dirty="0" err="1"/>
              <a:t>adaptée</a:t>
            </a:r>
            <a:r>
              <a:rPr lang="nl-BE" sz="1400" dirty="0"/>
              <a:t> (</a:t>
            </a:r>
            <a:r>
              <a:rPr lang="nl-BE" sz="1400" dirty="0" err="1"/>
              <a:t>àpd</a:t>
            </a:r>
            <a:r>
              <a:rPr lang="nl-BE" sz="1400" dirty="0"/>
              <a:t> </a:t>
            </a:r>
            <a:r>
              <a:rPr lang="nl-BE" sz="1400" dirty="0" err="1"/>
              <a:t>dépôt</a:t>
            </a:r>
            <a:r>
              <a:rPr lang="nl-BE" sz="1400" dirty="0"/>
              <a:t> </a:t>
            </a:r>
            <a:r>
              <a:rPr lang="nl-BE" sz="1400" dirty="0" err="1"/>
              <a:t>local</a:t>
            </a:r>
            <a:r>
              <a:rPr lang="nl-BE" sz="1400" dirty="0"/>
              <a:t> </a:t>
            </a:r>
            <a:r>
              <a:rPr lang="nl-BE" sz="1400" dirty="0" err="1"/>
              <a:t>d’hôpital</a:t>
            </a:r>
            <a:r>
              <a:rPr lang="nl-BE" sz="1400" dirty="0"/>
              <a:t> </a:t>
            </a:r>
            <a:r>
              <a:rPr lang="nl-BE" sz="1400" dirty="0" err="1"/>
              <a:t>p.ex</a:t>
            </a:r>
            <a:r>
              <a:rPr lang="nl-BE" sz="1400" dirty="0"/>
              <a:t>.)</a:t>
            </a:r>
          </a:p>
        </p:txBody>
      </p:sp>
      <p:sp>
        <p:nvSpPr>
          <p:cNvPr id="15" name="Tekstvak 14">
            <a:extLst>
              <a:ext uri="{FF2B5EF4-FFF2-40B4-BE49-F238E27FC236}">
                <a16:creationId xmlns:a16="http://schemas.microsoft.com/office/drawing/2014/main" id="{3C166B29-8A34-4BEA-8A50-CD2D7FC9AB3C}"/>
              </a:ext>
            </a:extLst>
          </p:cNvPr>
          <p:cNvSpPr txBox="1"/>
          <p:nvPr/>
        </p:nvSpPr>
        <p:spPr>
          <a:xfrm>
            <a:off x="8542533" y="5478323"/>
            <a:ext cx="3065240" cy="738664"/>
          </a:xfrm>
          <a:prstGeom prst="rect">
            <a:avLst/>
          </a:prstGeom>
          <a:solidFill>
            <a:schemeClr val="bg1">
              <a:lumMod val="95000"/>
            </a:schemeClr>
          </a:solidFill>
          <a:ln>
            <a:noFill/>
          </a:ln>
        </p:spPr>
        <p:txBody>
          <a:bodyPr wrap="square" rtlCol="0">
            <a:spAutoFit/>
          </a:bodyPr>
          <a:lstStyle/>
          <a:p>
            <a:r>
              <a:rPr lang="nl-BE" sz="1400" dirty="0"/>
              <a:t>Stockage et </a:t>
            </a:r>
            <a:r>
              <a:rPr lang="nl-BE" sz="1400" dirty="0" err="1"/>
              <a:t>distribution</a:t>
            </a:r>
            <a:r>
              <a:rPr lang="nl-BE" sz="1400" dirty="0"/>
              <a:t> plus </a:t>
            </a:r>
            <a:r>
              <a:rPr lang="nl-BE" sz="1400" dirty="0" err="1"/>
              <a:t>décentralisée</a:t>
            </a:r>
            <a:endParaRPr lang="nl-BE" sz="1400" dirty="0"/>
          </a:p>
          <a:p>
            <a:endParaRPr lang="nl-BE" sz="1400" dirty="0"/>
          </a:p>
        </p:txBody>
      </p:sp>
      <p:sp>
        <p:nvSpPr>
          <p:cNvPr id="3" name="Pijl: punthaak 2">
            <a:extLst>
              <a:ext uri="{FF2B5EF4-FFF2-40B4-BE49-F238E27FC236}">
                <a16:creationId xmlns:a16="http://schemas.microsoft.com/office/drawing/2014/main" id="{243A977C-6F01-48A5-964E-1F4EF2F6F3CB}"/>
              </a:ext>
            </a:extLst>
          </p:cNvPr>
          <p:cNvSpPr/>
          <p:nvPr/>
        </p:nvSpPr>
        <p:spPr>
          <a:xfrm>
            <a:off x="1549209" y="707926"/>
            <a:ext cx="3466671" cy="992882"/>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solidFill>
                  <a:schemeClr val="bg1"/>
                </a:solidFill>
              </a:rPr>
              <a:t>Phase</a:t>
            </a:r>
            <a:r>
              <a:rPr lang="nl-BE" sz="1600" dirty="0">
                <a:solidFill>
                  <a:schemeClr val="bg1"/>
                </a:solidFill>
              </a:rPr>
              <a:t> Ia</a:t>
            </a:r>
          </a:p>
          <a:p>
            <a:pPr algn="ctr"/>
            <a:r>
              <a:rPr lang="nl-BE" sz="1600" dirty="0" err="1">
                <a:solidFill>
                  <a:schemeClr val="bg1"/>
                </a:solidFill>
              </a:rPr>
              <a:t>Vaccination</a:t>
            </a:r>
            <a:r>
              <a:rPr lang="nl-BE" sz="1600" dirty="0">
                <a:solidFill>
                  <a:schemeClr val="bg1"/>
                </a:solidFill>
              </a:rPr>
              <a:t> </a:t>
            </a:r>
            <a:r>
              <a:rPr lang="nl-BE" sz="1600" dirty="0" err="1">
                <a:solidFill>
                  <a:schemeClr val="bg1"/>
                </a:solidFill>
              </a:rPr>
              <a:t>centralisée</a:t>
            </a:r>
            <a:r>
              <a:rPr lang="nl-BE" sz="1600" dirty="0">
                <a:solidFill>
                  <a:schemeClr val="bg1"/>
                </a:solidFill>
              </a:rPr>
              <a:t>, </a:t>
            </a:r>
            <a:r>
              <a:rPr lang="nl-BE" sz="1600" dirty="0" err="1">
                <a:solidFill>
                  <a:schemeClr val="bg1"/>
                </a:solidFill>
              </a:rPr>
              <a:t>groupes</a:t>
            </a:r>
            <a:r>
              <a:rPr lang="nl-BE" sz="1600" dirty="0">
                <a:solidFill>
                  <a:schemeClr val="bg1"/>
                </a:solidFill>
              </a:rPr>
              <a:t> à </a:t>
            </a:r>
            <a:r>
              <a:rPr lang="nl-BE" sz="1600" dirty="0" err="1">
                <a:solidFill>
                  <a:schemeClr val="bg1"/>
                </a:solidFill>
              </a:rPr>
              <a:t>risque</a:t>
            </a:r>
            <a:r>
              <a:rPr lang="nl-BE" sz="1600" dirty="0">
                <a:solidFill>
                  <a:schemeClr val="bg1"/>
                </a:solidFill>
              </a:rPr>
              <a:t> </a:t>
            </a:r>
            <a:r>
              <a:rPr lang="nl-BE" sz="1600" dirty="0" err="1">
                <a:solidFill>
                  <a:schemeClr val="bg1"/>
                </a:solidFill>
              </a:rPr>
              <a:t>hautement</a:t>
            </a:r>
            <a:r>
              <a:rPr lang="nl-BE" sz="1600" dirty="0">
                <a:solidFill>
                  <a:schemeClr val="bg1"/>
                </a:solidFill>
              </a:rPr>
              <a:t> </a:t>
            </a:r>
            <a:r>
              <a:rPr lang="nl-BE" sz="1600" dirty="0" err="1">
                <a:solidFill>
                  <a:schemeClr val="bg1"/>
                </a:solidFill>
              </a:rPr>
              <a:t>prioritaires</a:t>
            </a:r>
            <a:r>
              <a:rPr lang="nl-BE" sz="1600" dirty="0">
                <a:solidFill>
                  <a:schemeClr val="bg1"/>
                </a:solidFill>
              </a:rPr>
              <a:t> </a:t>
            </a:r>
          </a:p>
        </p:txBody>
      </p:sp>
      <p:sp>
        <p:nvSpPr>
          <p:cNvPr id="19" name="Pijl: punthaak 18">
            <a:extLst>
              <a:ext uri="{FF2B5EF4-FFF2-40B4-BE49-F238E27FC236}">
                <a16:creationId xmlns:a16="http://schemas.microsoft.com/office/drawing/2014/main" id="{BF61F1C1-28D5-4F71-B49E-94A6FE01A669}"/>
              </a:ext>
            </a:extLst>
          </p:cNvPr>
          <p:cNvSpPr/>
          <p:nvPr/>
        </p:nvSpPr>
        <p:spPr>
          <a:xfrm>
            <a:off x="4989413" y="713431"/>
            <a:ext cx="3554859" cy="987377"/>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solidFill>
                  <a:schemeClr val="bg1"/>
                </a:solidFill>
              </a:rPr>
              <a:t>Phase</a:t>
            </a:r>
            <a:r>
              <a:rPr lang="nl-BE" sz="1600" dirty="0">
                <a:solidFill>
                  <a:schemeClr val="bg1"/>
                </a:solidFill>
              </a:rPr>
              <a:t> Ib</a:t>
            </a:r>
          </a:p>
          <a:p>
            <a:pPr algn="ctr"/>
            <a:r>
              <a:rPr lang="nl-BE" sz="1600" dirty="0" err="1">
                <a:solidFill>
                  <a:schemeClr val="bg1"/>
                </a:solidFill>
              </a:rPr>
              <a:t>Vaccination</a:t>
            </a:r>
            <a:r>
              <a:rPr lang="nl-BE" sz="1600" dirty="0">
                <a:solidFill>
                  <a:schemeClr val="bg1"/>
                </a:solidFill>
              </a:rPr>
              <a:t> </a:t>
            </a:r>
            <a:r>
              <a:rPr lang="nl-BE" sz="1600" dirty="0" err="1">
                <a:solidFill>
                  <a:schemeClr val="bg1"/>
                </a:solidFill>
              </a:rPr>
              <a:t>centralisée</a:t>
            </a:r>
            <a:r>
              <a:rPr lang="nl-BE" sz="1600" dirty="0">
                <a:solidFill>
                  <a:schemeClr val="bg1"/>
                </a:solidFill>
              </a:rPr>
              <a:t>, </a:t>
            </a:r>
            <a:r>
              <a:rPr lang="nl-BE" sz="1600" dirty="0" err="1">
                <a:solidFill>
                  <a:schemeClr val="bg1"/>
                </a:solidFill>
              </a:rPr>
              <a:t>Élargissement</a:t>
            </a:r>
            <a:r>
              <a:rPr lang="nl-BE" sz="1600" dirty="0">
                <a:solidFill>
                  <a:schemeClr val="bg1"/>
                </a:solidFill>
              </a:rPr>
              <a:t> des </a:t>
            </a:r>
            <a:r>
              <a:rPr lang="nl-BE" sz="1600" dirty="0" err="1">
                <a:solidFill>
                  <a:schemeClr val="bg1"/>
                </a:solidFill>
              </a:rPr>
              <a:t>groupes</a:t>
            </a:r>
            <a:r>
              <a:rPr lang="nl-BE" sz="1600" dirty="0">
                <a:solidFill>
                  <a:schemeClr val="bg1"/>
                </a:solidFill>
              </a:rPr>
              <a:t> </a:t>
            </a:r>
            <a:r>
              <a:rPr lang="nl-BE" sz="1600" dirty="0" err="1">
                <a:solidFill>
                  <a:schemeClr val="bg1"/>
                </a:solidFill>
              </a:rPr>
              <a:t>prioritaires</a:t>
            </a:r>
            <a:endParaRPr lang="nl-BE" sz="1600" dirty="0">
              <a:solidFill>
                <a:schemeClr val="bg1"/>
              </a:solidFill>
            </a:endParaRPr>
          </a:p>
        </p:txBody>
      </p:sp>
      <p:sp>
        <p:nvSpPr>
          <p:cNvPr id="20" name="Pijl: punthaak 19">
            <a:extLst>
              <a:ext uri="{FF2B5EF4-FFF2-40B4-BE49-F238E27FC236}">
                <a16:creationId xmlns:a16="http://schemas.microsoft.com/office/drawing/2014/main" id="{E9EC830C-012C-4505-9182-1AF035683646}"/>
              </a:ext>
            </a:extLst>
          </p:cNvPr>
          <p:cNvSpPr/>
          <p:nvPr/>
        </p:nvSpPr>
        <p:spPr>
          <a:xfrm>
            <a:off x="8542533" y="707926"/>
            <a:ext cx="3554858" cy="987376"/>
          </a:xfrm>
          <a:prstGeom prst="chevron">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solidFill>
                  <a:schemeClr val="tx1"/>
                </a:solidFill>
              </a:rPr>
              <a:t>Phase</a:t>
            </a:r>
            <a:r>
              <a:rPr lang="nl-BE" sz="1600" dirty="0">
                <a:solidFill>
                  <a:schemeClr val="tx1"/>
                </a:solidFill>
              </a:rPr>
              <a:t> II</a:t>
            </a:r>
          </a:p>
          <a:p>
            <a:pPr algn="ctr"/>
            <a:r>
              <a:rPr lang="nl-BE" sz="1600" dirty="0" err="1">
                <a:solidFill>
                  <a:schemeClr val="tx1"/>
                </a:solidFill>
              </a:rPr>
              <a:t>Élargissement</a:t>
            </a:r>
            <a:r>
              <a:rPr lang="nl-BE" sz="1600" dirty="0">
                <a:solidFill>
                  <a:schemeClr val="tx1"/>
                </a:solidFill>
              </a:rPr>
              <a:t> </a:t>
            </a:r>
            <a:r>
              <a:rPr lang="nl-BE" sz="1600" dirty="0" err="1">
                <a:solidFill>
                  <a:schemeClr val="tx1"/>
                </a:solidFill>
              </a:rPr>
              <a:t>aux</a:t>
            </a:r>
            <a:r>
              <a:rPr lang="nl-BE" sz="1600" dirty="0">
                <a:solidFill>
                  <a:schemeClr val="tx1"/>
                </a:solidFill>
              </a:rPr>
              <a:t> </a:t>
            </a:r>
            <a:r>
              <a:rPr lang="nl-BE" sz="1600" dirty="0" err="1">
                <a:solidFill>
                  <a:schemeClr val="tx1"/>
                </a:solidFill>
              </a:rPr>
              <a:t>groupes</a:t>
            </a:r>
            <a:r>
              <a:rPr lang="nl-BE" sz="1600" dirty="0">
                <a:solidFill>
                  <a:schemeClr val="tx1"/>
                </a:solidFill>
              </a:rPr>
              <a:t> à </a:t>
            </a:r>
            <a:r>
              <a:rPr lang="nl-BE" sz="1600" dirty="0" err="1">
                <a:solidFill>
                  <a:schemeClr val="tx1"/>
                </a:solidFill>
              </a:rPr>
              <a:t>faible</a:t>
            </a:r>
            <a:r>
              <a:rPr lang="nl-BE" sz="1600" dirty="0">
                <a:solidFill>
                  <a:schemeClr val="tx1"/>
                </a:solidFill>
              </a:rPr>
              <a:t> </a:t>
            </a:r>
            <a:r>
              <a:rPr lang="nl-BE" sz="1600" dirty="0" err="1">
                <a:solidFill>
                  <a:schemeClr val="tx1"/>
                </a:solidFill>
              </a:rPr>
              <a:t>risque</a:t>
            </a:r>
            <a:endParaRPr lang="nl-BE" sz="1600" dirty="0">
              <a:solidFill>
                <a:schemeClr val="tx1"/>
              </a:solidFill>
            </a:endParaRPr>
          </a:p>
          <a:p>
            <a:pPr algn="ctr"/>
            <a:endParaRPr lang="nl-BE" sz="1600" dirty="0">
              <a:solidFill>
                <a:schemeClr val="tx1"/>
              </a:solidFill>
            </a:endParaRPr>
          </a:p>
        </p:txBody>
      </p:sp>
      <p:sp>
        <p:nvSpPr>
          <p:cNvPr id="11" name="Tekstvak 10">
            <a:extLst>
              <a:ext uri="{FF2B5EF4-FFF2-40B4-BE49-F238E27FC236}">
                <a16:creationId xmlns:a16="http://schemas.microsoft.com/office/drawing/2014/main" id="{D156A386-381C-482E-AF42-368E49EEE46C}"/>
              </a:ext>
            </a:extLst>
          </p:cNvPr>
          <p:cNvSpPr txBox="1"/>
          <p:nvPr/>
        </p:nvSpPr>
        <p:spPr>
          <a:xfrm>
            <a:off x="-24680" y="1043444"/>
            <a:ext cx="1656184" cy="584775"/>
          </a:xfrm>
          <a:prstGeom prst="rect">
            <a:avLst/>
          </a:prstGeom>
          <a:noFill/>
        </p:spPr>
        <p:txBody>
          <a:bodyPr wrap="square" rtlCol="0">
            <a:spAutoFit/>
          </a:bodyPr>
          <a:lstStyle/>
          <a:p>
            <a:r>
              <a:rPr lang="nl-BE" sz="1600" dirty="0" err="1">
                <a:solidFill>
                  <a:srgbClr val="00B0F0"/>
                </a:solidFill>
              </a:rPr>
              <a:t>Déploiement</a:t>
            </a:r>
            <a:r>
              <a:rPr lang="nl-BE" sz="1600" dirty="0">
                <a:solidFill>
                  <a:srgbClr val="00B0F0"/>
                </a:solidFill>
              </a:rPr>
              <a:t> </a:t>
            </a:r>
            <a:r>
              <a:rPr lang="nl-BE" sz="1600" dirty="0" err="1">
                <a:solidFill>
                  <a:srgbClr val="00B0F0"/>
                </a:solidFill>
              </a:rPr>
              <a:t>progressif</a:t>
            </a:r>
            <a:endParaRPr lang="nl-BE" sz="1600" dirty="0">
              <a:solidFill>
                <a:srgbClr val="00B0F0"/>
              </a:solidFill>
            </a:endParaRPr>
          </a:p>
        </p:txBody>
      </p:sp>
      <p:sp>
        <p:nvSpPr>
          <p:cNvPr id="21" name="Tekstvak 20">
            <a:extLst>
              <a:ext uri="{FF2B5EF4-FFF2-40B4-BE49-F238E27FC236}">
                <a16:creationId xmlns:a16="http://schemas.microsoft.com/office/drawing/2014/main" id="{C6EA9765-5D5B-4A29-BFD9-DE8BD9D26A6D}"/>
              </a:ext>
            </a:extLst>
          </p:cNvPr>
          <p:cNvSpPr txBox="1"/>
          <p:nvPr/>
        </p:nvSpPr>
        <p:spPr>
          <a:xfrm>
            <a:off x="-7771" y="2132856"/>
            <a:ext cx="1584176" cy="584775"/>
          </a:xfrm>
          <a:prstGeom prst="rect">
            <a:avLst/>
          </a:prstGeom>
          <a:noFill/>
        </p:spPr>
        <p:txBody>
          <a:bodyPr wrap="square" rtlCol="0">
            <a:spAutoFit/>
          </a:bodyPr>
          <a:lstStyle/>
          <a:p>
            <a:r>
              <a:rPr lang="nl-BE" sz="1600" dirty="0" err="1">
                <a:solidFill>
                  <a:srgbClr val="00B0F0"/>
                </a:solidFill>
              </a:rPr>
              <a:t>Caractéristiques</a:t>
            </a:r>
            <a:r>
              <a:rPr lang="nl-BE" sz="1600" dirty="0">
                <a:solidFill>
                  <a:srgbClr val="00B0F0"/>
                </a:solidFill>
              </a:rPr>
              <a:t> des vaccins</a:t>
            </a:r>
          </a:p>
        </p:txBody>
      </p:sp>
      <p:sp>
        <p:nvSpPr>
          <p:cNvPr id="22" name="Tekstvak 21">
            <a:extLst>
              <a:ext uri="{FF2B5EF4-FFF2-40B4-BE49-F238E27FC236}">
                <a16:creationId xmlns:a16="http://schemas.microsoft.com/office/drawing/2014/main" id="{DC6A1218-C832-486F-82F5-7F3F4AE786FE}"/>
              </a:ext>
            </a:extLst>
          </p:cNvPr>
          <p:cNvSpPr txBox="1"/>
          <p:nvPr/>
        </p:nvSpPr>
        <p:spPr>
          <a:xfrm>
            <a:off x="1549208" y="1844824"/>
            <a:ext cx="3106632" cy="1077218"/>
          </a:xfrm>
          <a:prstGeom prst="rect">
            <a:avLst/>
          </a:prstGeom>
          <a:noFill/>
          <a:ln>
            <a:noFill/>
          </a:ln>
        </p:spPr>
        <p:txBody>
          <a:bodyPr wrap="square" rtlCol="0">
            <a:spAutoFit/>
          </a:bodyPr>
          <a:lstStyle/>
          <a:p>
            <a:pPr marL="285750" indent="-285750">
              <a:buFont typeface="Arial" panose="020B0604020202020204" pitchFamily="34" charset="0"/>
              <a:buChar char="•"/>
            </a:pPr>
            <a:r>
              <a:rPr lang="nl-BE" sz="1600" dirty="0"/>
              <a:t>Stock </a:t>
            </a:r>
            <a:r>
              <a:rPr lang="nl-BE" sz="1600" dirty="0" err="1"/>
              <a:t>très</a:t>
            </a:r>
            <a:r>
              <a:rPr lang="nl-BE" sz="1600" dirty="0"/>
              <a:t> </a:t>
            </a:r>
            <a:r>
              <a:rPr lang="nl-BE" sz="1600" dirty="0" err="1"/>
              <a:t>restreint</a:t>
            </a:r>
            <a:endParaRPr lang="nl-BE" sz="1600" dirty="0"/>
          </a:p>
          <a:p>
            <a:pPr marL="285750" indent="-285750">
              <a:buFont typeface="Arial" panose="020B0604020202020204" pitchFamily="34" charset="0"/>
              <a:buChar char="•"/>
            </a:pPr>
            <a:r>
              <a:rPr lang="nl-BE" sz="1600" dirty="0"/>
              <a:t>1 </a:t>
            </a:r>
            <a:r>
              <a:rPr lang="nl-BE" sz="1600" dirty="0" err="1"/>
              <a:t>ou</a:t>
            </a:r>
            <a:r>
              <a:rPr lang="nl-BE" sz="1600" dirty="0"/>
              <a:t> 2 vaccins</a:t>
            </a:r>
          </a:p>
          <a:p>
            <a:pPr marL="285750" indent="-285750">
              <a:buFont typeface="Arial" panose="020B0604020202020204" pitchFamily="34" charset="0"/>
              <a:buChar char="•"/>
            </a:pPr>
            <a:r>
              <a:rPr lang="nl-BE" sz="1600" dirty="0"/>
              <a:t>Flacons multidoses</a:t>
            </a:r>
          </a:p>
          <a:p>
            <a:pPr marL="285750" indent="-285750">
              <a:buFont typeface="Arial" panose="020B0604020202020204" pitchFamily="34" charset="0"/>
              <a:buChar char="•"/>
            </a:pPr>
            <a:r>
              <a:rPr lang="nl-BE" sz="1600" dirty="0"/>
              <a:t>Stockage complexe (-75°C)</a:t>
            </a:r>
          </a:p>
        </p:txBody>
      </p:sp>
      <p:sp>
        <p:nvSpPr>
          <p:cNvPr id="24" name="Tekstvak 23">
            <a:extLst>
              <a:ext uri="{FF2B5EF4-FFF2-40B4-BE49-F238E27FC236}">
                <a16:creationId xmlns:a16="http://schemas.microsoft.com/office/drawing/2014/main" id="{0A04CEAA-D904-46AC-A747-7C041DBD59A8}"/>
              </a:ext>
            </a:extLst>
          </p:cNvPr>
          <p:cNvSpPr txBox="1"/>
          <p:nvPr/>
        </p:nvSpPr>
        <p:spPr>
          <a:xfrm>
            <a:off x="4989413" y="1844824"/>
            <a:ext cx="3106632" cy="1077218"/>
          </a:xfrm>
          <a:prstGeom prst="rect">
            <a:avLst/>
          </a:prstGeom>
          <a:noFill/>
          <a:ln>
            <a:noFill/>
          </a:ln>
        </p:spPr>
        <p:txBody>
          <a:bodyPr wrap="square" rtlCol="0">
            <a:spAutoFit/>
          </a:bodyPr>
          <a:lstStyle/>
          <a:p>
            <a:pPr marL="285750" indent="-285750">
              <a:buFont typeface="Arial" panose="020B0604020202020204" pitchFamily="34" charset="0"/>
              <a:buChar char="•"/>
            </a:pPr>
            <a:r>
              <a:rPr lang="nl-BE" sz="1600" dirty="0"/>
              <a:t>Stock plus large</a:t>
            </a:r>
          </a:p>
          <a:p>
            <a:pPr marL="285750" indent="-285750">
              <a:buFont typeface="Arial" panose="020B0604020202020204" pitchFamily="34" charset="0"/>
              <a:buChar char="•"/>
            </a:pPr>
            <a:r>
              <a:rPr lang="nl-BE" sz="1600" dirty="0" err="1"/>
              <a:t>Gamme</a:t>
            </a:r>
            <a:r>
              <a:rPr lang="nl-BE" sz="1600" dirty="0"/>
              <a:t> plus large de vaccins</a:t>
            </a:r>
          </a:p>
          <a:p>
            <a:pPr marL="285750" indent="-285750">
              <a:buFont typeface="Arial" panose="020B0604020202020204" pitchFamily="34" charset="0"/>
              <a:buChar char="•"/>
            </a:pPr>
            <a:r>
              <a:rPr lang="nl-BE" sz="1600" dirty="0"/>
              <a:t>Flacons multidoses</a:t>
            </a:r>
          </a:p>
          <a:p>
            <a:pPr marL="285750" indent="-285750">
              <a:buFont typeface="Arial" panose="020B0604020202020204" pitchFamily="34" charset="0"/>
              <a:buChar char="•"/>
            </a:pPr>
            <a:r>
              <a:rPr lang="nl-BE" sz="1600" dirty="0"/>
              <a:t>Stockage </a:t>
            </a:r>
            <a:r>
              <a:rPr lang="nl-BE" sz="1600" dirty="0" err="1"/>
              <a:t>moins</a:t>
            </a:r>
            <a:r>
              <a:rPr lang="nl-BE" sz="1600" dirty="0"/>
              <a:t> complexe (°C)</a:t>
            </a:r>
          </a:p>
        </p:txBody>
      </p:sp>
      <p:sp>
        <p:nvSpPr>
          <p:cNvPr id="25" name="Tekstvak 24">
            <a:extLst>
              <a:ext uri="{FF2B5EF4-FFF2-40B4-BE49-F238E27FC236}">
                <a16:creationId xmlns:a16="http://schemas.microsoft.com/office/drawing/2014/main" id="{71F2CFE3-FF3B-4716-AFAE-602E6406913B}"/>
              </a:ext>
            </a:extLst>
          </p:cNvPr>
          <p:cNvSpPr txBox="1"/>
          <p:nvPr/>
        </p:nvSpPr>
        <p:spPr>
          <a:xfrm>
            <a:off x="8542533" y="1844824"/>
            <a:ext cx="3106632" cy="1077218"/>
          </a:xfrm>
          <a:prstGeom prst="rect">
            <a:avLst/>
          </a:prstGeom>
          <a:noFill/>
          <a:ln>
            <a:noFill/>
          </a:ln>
        </p:spPr>
        <p:txBody>
          <a:bodyPr wrap="square" rtlCol="0">
            <a:spAutoFit/>
          </a:bodyPr>
          <a:lstStyle/>
          <a:p>
            <a:pPr marL="285750" indent="-285750">
              <a:buFont typeface="Arial" panose="020B0604020202020204" pitchFamily="34" charset="0"/>
              <a:buChar char="•"/>
            </a:pPr>
            <a:r>
              <a:rPr lang="nl-BE" sz="1600" dirty="0"/>
              <a:t>Stock </a:t>
            </a:r>
            <a:r>
              <a:rPr lang="nl-BE" sz="1600" dirty="0" err="1"/>
              <a:t>très</a:t>
            </a:r>
            <a:r>
              <a:rPr lang="nl-BE" sz="1600" dirty="0"/>
              <a:t> large</a:t>
            </a:r>
          </a:p>
          <a:p>
            <a:pPr marL="285750" indent="-285750">
              <a:buFont typeface="Arial" panose="020B0604020202020204" pitchFamily="34" charset="0"/>
              <a:buChar char="•"/>
            </a:pPr>
            <a:r>
              <a:rPr lang="fr-BE" sz="1600" dirty="0"/>
              <a:t>Gamme très large de vaccins</a:t>
            </a:r>
          </a:p>
          <a:p>
            <a:pPr marL="285750" indent="-285750">
              <a:buFont typeface="Arial" panose="020B0604020202020204" pitchFamily="34" charset="0"/>
              <a:buChar char="•"/>
            </a:pPr>
            <a:r>
              <a:rPr lang="nl-BE" sz="1600" dirty="0"/>
              <a:t>Flacons multidoses/</a:t>
            </a:r>
            <a:r>
              <a:rPr lang="nl-BE" sz="1600" dirty="0" err="1"/>
              <a:t>unidose</a:t>
            </a:r>
            <a:r>
              <a:rPr lang="nl-BE" sz="1600" dirty="0"/>
              <a:t> </a:t>
            </a:r>
          </a:p>
          <a:p>
            <a:pPr marL="285750" indent="-285750">
              <a:buFont typeface="Arial" panose="020B0604020202020204" pitchFamily="34" charset="0"/>
              <a:buChar char="•"/>
            </a:pPr>
            <a:r>
              <a:rPr lang="nl-BE" sz="1600" dirty="0"/>
              <a:t>Stockage plus </a:t>
            </a:r>
            <a:r>
              <a:rPr lang="nl-BE" sz="1600" dirty="0" err="1"/>
              <a:t>simple</a:t>
            </a:r>
            <a:r>
              <a:rPr lang="nl-BE" sz="1600" dirty="0"/>
              <a:t>(°C)</a:t>
            </a:r>
          </a:p>
        </p:txBody>
      </p:sp>
      <p:sp>
        <p:nvSpPr>
          <p:cNvPr id="26" name="Tekstvak 25">
            <a:extLst>
              <a:ext uri="{FF2B5EF4-FFF2-40B4-BE49-F238E27FC236}">
                <a16:creationId xmlns:a16="http://schemas.microsoft.com/office/drawing/2014/main" id="{D5E81727-5C69-4D7A-B9D3-97CD8015A5B7}"/>
              </a:ext>
            </a:extLst>
          </p:cNvPr>
          <p:cNvSpPr txBox="1"/>
          <p:nvPr/>
        </p:nvSpPr>
        <p:spPr>
          <a:xfrm>
            <a:off x="11324" y="3308278"/>
            <a:ext cx="1584176" cy="584775"/>
          </a:xfrm>
          <a:prstGeom prst="rect">
            <a:avLst/>
          </a:prstGeom>
          <a:noFill/>
        </p:spPr>
        <p:txBody>
          <a:bodyPr wrap="square" rtlCol="0">
            <a:spAutoFit/>
          </a:bodyPr>
          <a:lstStyle/>
          <a:p>
            <a:r>
              <a:rPr lang="nl-BE" sz="1600" dirty="0" err="1">
                <a:solidFill>
                  <a:srgbClr val="00B0F0"/>
                </a:solidFill>
              </a:rPr>
              <a:t>Groupes</a:t>
            </a:r>
            <a:r>
              <a:rPr lang="nl-BE" sz="1600" dirty="0">
                <a:solidFill>
                  <a:srgbClr val="00B0F0"/>
                </a:solidFill>
              </a:rPr>
              <a:t> </a:t>
            </a:r>
            <a:r>
              <a:rPr lang="nl-BE" sz="1600" dirty="0" err="1">
                <a:solidFill>
                  <a:srgbClr val="00B0F0"/>
                </a:solidFill>
              </a:rPr>
              <a:t>cibles</a:t>
            </a:r>
            <a:r>
              <a:rPr lang="nl-BE" sz="1600" dirty="0">
                <a:solidFill>
                  <a:srgbClr val="00B0F0"/>
                </a:solidFill>
              </a:rPr>
              <a:t> (avis CSS)</a:t>
            </a:r>
          </a:p>
        </p:txBody>
      </p:sp>
      <p:sp>
        <p:nvSpPr>
          <p:cNvPr id="27" name="Tekstvak 26">
            <a:extLst>
              <a:ext uri="{FF2B5EF4-FFF2-40B4-BE49-F238E27FC236}">
                <a16:creationId xmlns:a16="http://schemas.microsoft.com/office/drawing/2014/main" id="{EB1AED7E-0A6F-4117-9A1A-86C4AEA4DD0C}"/>
              </a:ext>
            </a:extLst>
          </p:cNvPr>
          <p:cNvSpPr txBox="1"/>
          <p:nvPr/>
        </p:nvSpPr>
        <p:spPr>
          <a:xfrm>
            <a:off x="1549208" y="3102059"/>
            <a:ext cx="3106632" cy="1077218"/>
          </a:xfrm>
          <a:prstGeom prst="rect">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nl-BE" sz="1600" dirty="0" err="1"/>
              <a:t>Résidents</a:t>
            </a:r>
            <a:r>
              <a:rPr lang="nl-BE" sz="1600" dirty="0"/>
              <a:t> et </a:t>
            </a:r>
            <a:r>
              <a:rPr lang="nl-BE" sz="1600" dirty="0" err="1"/>
              <a:t>personnel</a:t>
            </a:r>
            <a:r>
              <a:rPr lang="nl-BE" sz="1600" dirty="0"/>
              <a:t> MR/MRS </a:t>
            </a:r>
            <a:r>
              <a:rPr lang="nl-BE" sz="1200" dirty="0">
                <a:sym typeface="Wingdings" panose="05000000000000000000" pitchFamily="2" charset="2"/>
              </a:rPr>
              <a:t></a:t>
            </a:r>
            <a:r>
              <a:rPr lang="nl-BE" sz="1600" dirty="0">
                <a:sym typeface="Wingdings" panose="05000000000000000000" pitchFamily="2" charset="2"/>
              </a:rPr>
              <a:t> </a:t>
            </a:r>
            <a:r>
              <a:rPr lang="nl-BE" sz="1600" dirty="0" err="1">
                <a:sym typeface="Wingdings" panose="05000000000000000000" pitchFamily="2" charset="2"/>
              </a:rPr>
              <a:t>institutions</a:t>
            </a:r>
            <a:r>
              <a:rPr lang="nl-BE" sz="1600" dirty="0">
                <a:sym typeface="Wingdings" panose="05000000000000000000" pitchFamily="2" charset="2"/>
              </a:rPr>
              <a:t> de </a:t>
            </a:r>
            <a:r>
              <a:rPr lang="nl-BE" sz="1600" dirty="0" err="1">
                <a:sym typeface="Wingdings" panose="05000000000000000000" pitchFamily="2" charset="2"/>
              </a:rPr>
              <a:t>soins</a:t>
            </a:r>
            <a:endParaRPr lang="nl-BE" sz="1600" dirty="0"/>
          </a:p>
          <a:p>
            <a:pPr marL="285750" indent="-285750">
              <a:buFont typeface="Arial" panose="020B0604020202020204" pitchFamily="34" charset="0"/>
              <a:buChar char="•"/>
            </a:pPr>
            <a:r>
              <a:rPr lang="nl-BE" sz="1600" dirty="0" err="1"/>
              <a:t>Professionnels</a:t>
            </a:r>
            <a:r>
              <a:rPr lang="nl-BE" sz="1600" dirty="0"/>
              <a:t> de </a:t>
            </a:r>
            <a:r>
              <a:rPr lang="nl-BE" sz="1600" dirty="0" err="1"/>
              <a:t>soins</a:t>
            </a:r>
            <a:r>
              <a:rPr lang="nl-BE" sz="1600" dirty="0"/>
              <a:t> (1</a:t>
            </a:r>
            <a:r>
              <a:rPr lang="nl-BE" sz="1600" baseline="30000" dirty="0"/>
              <a:t>ère</a:t>
            </a:r>
            <a:r>
              <a:rPr lang="nl-BE" sz="1600" dirty="0"/>
              <a:t> </a:t>
            </a:r>
            <a:r>
              <a:rPr lang="nl-BE" sz="1600" dirty="0" err="1"/>
              <a:t>ligne</a:t>
            </a:r>
            <a:r>
              <a:rPr lang="nl-BE" sz="1600" dirty="0"/>
              <a:t>, </a:t>
            </a:r>
            <a:r>
              <a:rPr lang="nl-BE" sz="1600" dirty="0" err="1"/>
              <a:t>hôpital</a:t>
            </a:r>
            <a:r>
              <a:rPr lang="nl-BE" sz="1600" dirty="0"/>
              <a:t>…) </a:t>
            </a:r>
          </a:p>
        </p:txBody>
      </p:sp>
      <p:sp>
        <p:nvSpPr>
          <p:cNvPr id="28" name="Tekstvak 27">
            <a:extLst>
              <a:ext uri="{FF2B5EF4-FFF2-40B4-BE49-F238E27FC236}">
                <a16:creationId xmlns:a16="http://schemas.microsoft.com/office/drawing/2014/main" id="{78E2049C-9EE0-4949-99A8-A48D21972242}"/>
              </a:ext>
            </a:extLst>
          </p:cNvPr>
          <p:cNvSpPr txBox="1"/>
          <p:nvPr/>
        </p:nvSpPr>
        <p:spPr>
          <a:xfrm>
            <a:off x="4989413" y="3098939"/>
            <a:ext cx="3106632" cy="1077218"/>
          </a:xfrm>
          <a:prstGeom prst="rect">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nl-BE" sz="1600" dirty="0"/>
              <a:t>65+ en </a:t>
            </a:r>
            <a:r>
              <a:rPr lang="nl-BE" sz="1600" dirty="0" err="1"/>
              <a:t>ambulatoire</a:t>
            </a:r>
            <a:r>
              <a:rPr lang="nl-BE" sz="1600" dirty="0"/>
              <a:t> (cat. </a:t>
            </a:r>
            <a:r>
              <a:rPr lang="nl-BE" sz="1600" dirty="0" err="1"/>
              <a:t>d’âge</a:t>
            </a:r>
            <a:r>
              <a:rPr lang="nl-BE" sz="1600" dirty="0"/>
              <a:t>)</a:t>
            </a:r>
          </a:p>
          <a:p>
            <a:pPr marL="285750" indent="-285750">
              <a:buFont typeface="Arial" panose="020B0604020202020204" pitchFamily="34" charset="0"/>
              <a:buChar char="•"/>
            </a:pPr>
            <a:r>
              <a:rPr lang="nl-BE" sz="1600" dirty="0" err="1"/>
              <a:t>Patients</a:t>
            </a:r>
            <a:r>
              <a:rPr lang="nl-BE" sz="1600" dirty="0"/>
              <a:t> à </a:t>
            </a:r>
            <a:r>
              <a:rPr lang="nl-BE" sz="1600" dirty="0" err="1"/>
              <a:t>risque</a:t>
            </a:r>
            <a:r>
              <a:rPr lang="nl-BE" sz="1600" dirty="0"/>
              <a:t> 45-65 </a:t>
            </a:r>
            <a:r>
              <a:rPr lang="nl-BE" sz="1600" dirty="0" err="1"/>
              <a:t>ans</a:t>
            </a:r>
            <a:endParaRPr lang="nl-BE" sz="1600" dirty="0"/>
          </a:p>
          <a:p>
            <a:pPr marL="285750" indent="-285750">
              <a:buFont typeface="Arial" panose="020B0604020202020204" pitchFamily="34" charset="0"/>
              <a:buChar char="•"/>
            </a:pPr>
            <a:r>
              <a:rPr lang="nl-BE" sz="1600" dirty="0" err="1"/>
              <a:t>Fonctions</a:t>
            </a:r>
            <a:r>
              <a:rPr lang="nl-BE" sz="1600" dirty="0"/>
              <a:t> </a:t>
            </a:r>
            <a:r>
              <a:rPr lang="nl-BE" sz="1600" dirty="0" err="1"/>
              <a:t>essentiels</a:t>
            </a:r>
            <a:r>
              <a:rPr lang="nl-BE" sz="1600" dirty="0"/>
              <a:t> &amp; </a:t>
            </a:r>
            <a:r>
              <a:rPr lang="nl-BE" sz="1600" dirty="0" err="1"/>
              <a:t>critiques</a:t>
            </a:r>
            <a:endParaRPr lang="nl-BE" sz="1600" dirty="0"/>
          </a:p>
          <a:p>
            <a:pPr marL="285750" indent="-285750">
              <a:buFont typeface="Arial" panose="020B0604020202020204" pitchFamily="34" charset="0"/>
              <a:buChar char="•"/>
            </a:pPr>
            <a:endParaRPr lang="nl-BE" sz="1600" dirty="0"/>
          </a:p>
        </p:txBody>
      </p:sp>
      <p:sp>
        <p:nvSpPr>
          <p:cNvPr id="29" name="Tekstvak 28">
            <a:extLst>
              <a:ext uri="{FF2B5EF4-FFF2-40B4-BE49-F238E27FC236}">
                <a16:creationId xmlns:a16="http://schemas.microsoft.com/office/drawing/2014/main" id="{A7AEA620-F016-412E-B9C4-778A9FE03BC1}"/>
              </a:ext>
            </a:extLst>
          </p:cNvPr>
          <p:cNvSpPr txBox="1"/>
          <p:nvPr/>
        </p:nvSpPr>
        <p:spPr>
          <a:xfrm>
            <a:off x="8542533" y="3092835"/>
            <a:ext cx="3106632" cy="1077218"/>
          </a:xfrm>
          <a:prstGeom prst="rect">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nl-BE" sz="1600" dirty="0" err="1"/>
              <a:t>Autres</a:t>
            </a:r>
            <a:r>
              <a:rPr lang="nl-BE" sz="1600" dirty="0"/>
              <a:t> </a:t>
            </a:r>
            <a:r>
              <a:rPr lang="nl-BE" sz="1600" dirty="0" err="1"/>
              <a:t>patients</a:t>
            </a:r>
            <a:r>
              <a:rPr lang="nl-BE" sz="1600" dirty="0"/>
              <a:t> à </a:t>
            </a:r>
            <a:r>
              <a:rPr lang="nl-BE" sz="1600" dirty="0" err="1"/>
              <a:t>risque</a:t>
            </a:r>
            <a:endParaRPr lang="nl-BE" sz="1600" dirty="0"/>
          </a:p>
          <a:p>
            <a:pPr marL="285750" indent="-285750">
              <a:buFont typeface="Arial" panose="020B0604020202020204" pitchFamily="34" charset="0"/>
              <a:buChar char="•"/>
            </a:pPr>
            <a:r>
              <a:rPr lang="nl-BE" sz="1600" dirty="0" err="1"/>
              <a:t>Population</a:t>
            </a:r>
            <a:r>
              <a:rPr lang="nl-BE" sz="1600" dirty="0"/>
              <a:t> adulte</a:t>
            </a:r>
          </a:p>
          <a:p>
            <a:r>
              <a:rPr lang="nl-BE" sz="1600" dirty="0"/>
              <a:t>(A </a:t>
            </a:r>
            <a:r>
              <a:rPr lang="nl-BE" sz="1600" dirty="0" err="1"/>
              <a:t>définir</a:t>
            </a:r>
            <a:r>
              <a:rPr lang="nl-BE" sz="1600" dirty="0"/>
              <a:t> </a:t>
            </a:r>
            <a:r>
              <a:rPr lang="nl-BE" sz="1600" dirty="0" err="1"/>
              <a:t>selon</a:t>
            </a:r>
            <a:r>
              <a:rPr lang="nl-BE" sz="1600" dirty="0"/>
              <a:t> </a:t>
            </a:r>
            <a:r>
              <a:rPr lang="nl-BE" sz="1600" dirty="0" err="1"/>
              <a:t>l’évolution</a:t>
            </a:r>
            <a:r>
              <a:rPr lang="nl-BE" sz="1600" dirty="0"/>
              <a:t> des </a:t>
            </a:r>
            <a:r>
              <a:rPr lang="nl-BE" sz="1600" dirty="0" err="1"/>
              <a:t>données</a:t>
            </a:r>
            <a:r>
              <a:rPr lang="nl-BE" sz="1600" dirty="0"/>
              <a:t> </a:t>
            </a:r>
            <a:r>
              <a:rPr lang="nl-BE" sz="1600" dirty="0" err="1"/>
              <a:t>scientifiques</a:t>
            </a:r>
            <a:r>
              <a:rPr lang="nl-BE" sz="1600" dirty="0"/>
              <a:t>)</a:t>
            </a:r>
          </a:p>
        </p:txBody>
      </p:sp>
      <p:sp>
        <p:nvSpPr>
          <p:cNvPr id="30" name="Tekstvak 29">
            <a:extLst>
              <a:ext uri="{FF2B5EF4-FFF2-40B4-BE49-F238E27FC236}">
                <a16:creationId xmlns:a16="http://schemas.microsoft.com/office/drawing/2014/main" id="{AF9B96CF-0AA1-4A9B-816E-BFD3FA1CD91E}"/>
              </a:ext>
            </a:extLst>
          </p:cNvPr>
          <p:cNvSpPr txBox="1"/>
          <p:nvPr/>
        </p:nvSpPr>
        <p:spPr>
          <a:xfrm>
            <a:off x="2146" y="4630762"/>
            <a:ext cx="1584176" cy="338554"/>
          </a:xfrm>
          <a:prstGeom prst="rect">
            <a:avLst/>
          </a:prstGeom>
          <a:noFill/>
        </p:spPr>
        <p:txBody>
          <a:bodyPr wrap="square" rtlCol="0">
            <a:spAutoFit/>
          </a:bodyPr>
          <a:lstStyle/>
          <a:p>
            <a:r>
              <a:rPr lang="nl-BE" sz="1600" dirty="0">
                <a:solidFill>
                  <a:srgbClr val="00B0F0"/>
                </a:solidFill>
              </a:rPr>
              <a:t>Administration</a:t>
            </a:r>
          </a:p>
        </p:txBody>
      </p:sp>
      <p:sp>
        <p:nvSpPr>
          <p:cNvPr id="31" name="Tekstvak 30">
            <a:extLst>
              <a:ext uri="{FF2B5EF4-FFF2-40B4-BE49-F238E27FC236}">
                <a16:creationId xmlns:a16="http://schemas.microsoft.com/office/drawing/2014/main" id="{3F5B71B5-F3C8-4DC6-AED9-472898ADE93E}"/>
              </a:ext>
            </a:extLst>
          </p:cNvPr>
          <p:cNvSpPr txBox="1"/>
          <p:nvPr/>
        </p:nvSpPr>
        <p:spPr>
          <a:xfrm>
            <a:off x="4992142" y="4400467"/>
            <a:ext cx="3106632" cy="1015663"/>
          </a:xfrm>
          <a:prstGeom prst="rect">
            <a:avLst/>
          </a:prstGeom>
          <a:solidFill>
            <a:srgbClr val="CCECFF"/>
          </a:solidFill>
          <a:ln>
            <a:noFill/>
          </a:ln>
        </p:spPr>
        <p:txBody>
          <a:bodyPr wrap="square" rtlCol="0">
            <a:spAutoFit/>
          </a:bodyPr>
          <a:lstStyle/>
          <a:p>
            <a:pPr algn="ctr"/>
            <a:r>
              <a:rPr lang="nl-BE" sz="1500" dirty="0" err="1"/>
              <a:t>Centres</a:t>
            </a:r>
            <a:r>
              <a:rPr lang="nl-BE" sz="1500" dirty="0"/>
              <a:t> de tri et de </a:t>
            </a:r>
            <a:r>
              <a:rPr lang="nl-BE" sz="1500" dirty="0" err="1"/>
              <a:t>vaccination</a:t>
            </a:r>
            <a:r>
              <a:rPr lang="nl-BE" sz="1500" dirty="0"/>
              <a:t> de la 1</a:t>
            </a:r>
            <a:r>
              <a:rPr lang="nl-BE" sz="1500" baseline="30000" dirty="0"/>
              <a:t>e</a:t>
            </a:r>
            <a:r>
              <a:rPr lang="nl-BE" sz="1500" dirty="0"/>
              <a:t> </a:t>
            </a:r>
            <a:r>
              <a:rPr lang="nl-BE" sz="1500" dirty="0" err="1"/>
              <a:t>ligne</a:t>
            </a:r>
            <a:r>
              <a:rPr lang="nl-BE" sz="1500" dirty="0"/>
              <a:t> et </a:t>
            </a:r>
            <a:r>
              <a:rPr lang="nl-BE" sz="1500" dirty="0" err="1"/>
              <a:t>gestion</a:t>
            </a:r>
            <a:r>
              <a:rPr lang="nl-BE" sz="1500" dirty="0"/>
              <a:t> </a:t>
            </a:r>
            <a:r>
              <a:rPr lang="nl-BE" sz="1500" dirty="0" err="1"/>
              <a:t>locale</a:t>
            </a:r>
            <a:endParaRPr lang="nl-BE" sz="1500" dirty="0"/>
          </a:p>
          <a:p>
            <a:pPr algn="ctr"/>
            <a:r>
              <a:rPr lang="nl-BE" sz="1500" dirty="0" err="1"/>
              <a:t>Centres</a:t>
            </a:r>
            <a:r>
              <a:rPr lang="nl-BE" sz="1500" dirty="0"/>
              <a:t> de </a:t>
            </a:r>
            <a:r>
              <a:rPr lang="nl-BE" sz="1500" dirty="0" err="1"/>
              <a:t>vaccination</a:t>
            </a:r>
            <a:r>
              <a:rPr lang="nl-BE" sz="1500" dirty="0"/>
              <a:t> à large </a:t>
            </a:r>
            <a:r>
              <a:rPr lang="nl-BE" sz="1500" dirty="0" err="1"/>
              <a:t>échelle</a:t>
            </a:r>
            <a:endParaRPr lang="nl-BE" sz="1500" dirty="0"/>
          </a:p>
          <a:p>
            <a:pPr algn="ctr"/>
            <a:endParaRPr lang="nl-BE" sz="1500" dirty="0"/>
          </a:p>
        </p:txBody>
      </p:sp>
      <p:sp>
        <p:nvSpPr>
          <p:cNvPr id="32" name="Tekstvak 31">
            <a:extLst>
              <a:ext uri="{FF2B5EF4-FFF2-40B4-BE49-F238E27FC236}">
                <a16:creationId xmlns:a16="http://schemas.microsoft.com/office/drawing/2014/main" id="{8652D9C0-54D9-4680-BDFB-54AD8EAE401E}"/>
              </a:ext>
            </a:extLst>
          </p:cNvPr>
          <p:cNvSpPr txBox="1"/>
          <p:nvPr/>
        </p:nvSpPr>
        <p:spPr>
          <a:xfrm>
            <a:off x="8542533" y="4400347"/>
            <a:ext cx="3106632" cy="1015663"/>
          </a:xfrm>
          <a:prstGeom prst="rect">
            <a:avLst/>
          </a:prstGeom>
          <a:solidFill>
            <a:schemeClr val="accent6">
              <a:lumMod val="20000"/>
              <a:lumOff val="80000"/>
            </a:schemeClr>
          </a:solidFill>
          <a:ln>
            <a:noFill/>
          </a:ln>
        </p:spPr>
        <p:txBody>
          <a:bodyPr wrap="square" rtlCol="0">
            <a:spAutoFit/>
          </a:bodyPr>
          <a:lstStyle/>
          <a:p>
            <a:pPr algn="ctr"/>
            <a:r>
              <a:rPr lang="nl-BE" sz="1500" dirty="0"/>
              <a:t>Poursuite Ia et Ib</a:t>
            </a:r>
          </a:p>
          <a:p>
            <a:pPr algn="ctr"/>
            <a:r>
              <a:rPr lang="nl-BE" sz="1500" dirty="0" err="1"/>
              <a:t>Autres</a:t>
            </a:r>
            <a:r>
              <a:rPr lang="nl-BE" sz="1500" dirty="0"/>
              <a:t> </a:t>
            </a:r>
            <a:r>
              <a:rPr lang="nl-BE" sz="1500" dirty="0" err="1"/>
              <a:t>canaux</a:t>
            </a:r>
            <a:r>
              <a:rPr lang="nl-BE" sz="1500" dirty="0"/>
              <a:t> à </a:t>
            </a:r>
            <a:r>
              <a:rPr lang="nl-BE" sz="1500" dirty="0" err="1"/>
              <a:t>développer</a:t>
            </a:r>
            <a:r>
              <a:rPr lang="nl-BE" sz="1500" dirty="0"/>
              <a:t> </a:t>
            </a:r>
            <a:r>
              <a:rPr lang="nl-BE" sz="1500" dirty="0" err="1"/>
              <a:t>avec</a:t>
            </a:r>
            <a:r>
              <a:rPr lang="nl-BE" sz="1500" dirty="0"/>
              <a:t> 1</a:t>
            </a:r>
            <a:r>
              <a:rPr lang="nl-BE" sz="1500" baseline="30000" dirty="0"/>
              <a:t>e</a:t>
            </a:r>
            <a:r>
              <a:rPr lang="nl-BE" sz="1500" dirty="0"/>
              <a:t> </a:t>
            </a:r>
            <a:r>
              <a:rPr lang="nl-BE" sz="1500" dirty="0" err="1"/>
              <a:t>ligne</a:t>
            </a:r>
            <a:r>
              <a:rPr lang="nl-BE" sz="1500" dirty="0"/>
              <a:t>, </a:t>
            </a:r>
            <a:r>
              <a:rPr lang="nl-BE" sz="1500" dirty="0" err="1"/>
              <a:t>entreprises</a:t>
            </a:r>
            <a:r>
              <a:rPr lang="nl-BE" sz="1500" dirty="0"/>
              <a:t>, </a:t>
            </a:r>
            <a:r>
              <a:rPr lang="nl-BE" sz="1500" dirty="0" err="1"/>
              <a:t>écoles</a:t>
            </a:r>
            <a:r>
              <a:rPr lang="nl-BE" sz="1500" dirty="0"/>
              <a:t>…</a:t>
            </a:r>
          </a:p>
          <a:p>
            <a:pPr algn="ctr"/>
            <a:endParaRPr lang="nl-BE" sz="1500" dirty="0"/>
          </a:p>
        </p:txBody>
      </p:sp>
      <p:sp>
        <p:nvSpPr>
          <p:cNvPr id="33" name="Tekstvak 32">
            <a:extLst>
              <a:ext uri="{FF2B5EF4-FFF2-40B4-BE49-F238E27FC236}">
                <a16:creationId xmlns:a16="http://schemas.microsoft.com/office/drawing/2014/main" id="{DAF11A2F-0BBB-4BA5-9122-C7DFD3EB15CA}"/>
              </a:ext>
            </a:extLst>
          </p:cNvPr>
          <p:cNvSpPr txBox="1"/>
          <p:nvPr/>
        </p:nvSpPr>
        <p:spPr>
          <a:xfrm>
            <a:off x="47328" y="5629890"/>
            <a:ext cx="1584176" cy="338554"/>
          </a:xfrm>
          <a:prstGeom prst="rect">
            <a:avLst/>
          </a:prstGeom>
          <a:noFill/>
        </p:spPr>
        <p:txBody>
          <a:bodyPr wrap="square" rtlCol="0">
            <a:spAutoFit/>
          </a:bodyPr>
          <a:lstStyle/>
          <a:p>
            <a:r>
              <a:rPr lang="nl-BE" sz="1600" dirty="0">
                <a:solidFill>
                  <a:srgbClr val="00B0F0"/>
                </a:solidFill>
              </a:rPr>
              <a:t>Distribution</a:t>
            </a:r>
          </a:p>
        </p:txBody>
      </p:sp>
      <p:cxnSp>
        <p:nvCxnSpPr>
          <p:cNvPr id="34" name="Rechte verbindingslijn 33">
            <a:extLst>
              <a:ext uri="{FF2B5EF4-FFF2-40B4-BE49-F238E27FC236}">
                <a16:creationId xmlns:a16="http://schemas.microsoft.com/office/drawing/2014/main" id="{4FDB4FFD-A340-489D-90E2-D300B504A3AB}"/>
              </a:ext>
            </a:extLst>
          </p:cNvPr>
          <p:cNvCxnSpPr>
            <a:cxnSpLocks/>
          </p:cNvCxnSpPr>
          <p:nvPr/>
        </p:nvCxnSpPr>
        <p:spPr>
          <a:xfrm>
            <a:off x="8328248" y="1695302"/>
            <a:ext cx="0" cy="4614018"/>
          </a:xfrm>
          <a:prstGeom prst="line">
            <a:avLst/>
          </a:prstGeom>
          <a:ln w="38100">
            <a:solidFill>
              <a:schemeClr val="tx2">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9F6CA078-E01C-4E7A-89B1-185147269B12}"/>
              </a:ext>
            </a:extLst>
          </p:cNvPr>
          <p:cNvCxnSpPr>
            <a:cxnSpLocks/>
          </p:cNvCxnSpPr>
          <p:nvPr/>
        </p:nvCxnSpPr>
        <p:spPr>
          <a:xfrm>
            <a:off x="4829332" y="1700808"/>
            <a:ext cx="0" cy="4608512"/>
          </a:xfrm>
          <a:prstGeom prst="line">
            <a:avLst/>
          </a:prstGeom>
          <a:ln w="381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Tekstvak 34">
            <a:extLst>
              <a:ext uri="{FF2B5EF4-FFF2-40B4-BE49-F238E27FC236}">
                <a16:creationId xmlns:a16="http://schemas.microsoft.com/office/drawing/2014/main" id="{2AAC7CAF-FA76-459E-8642-3F6ABAB6EBD7}"/>
              </a:ext>
            </a:extLst>
          </p:cNvPr>
          <p:cNvSpPr txBox="1"/>
          <p:nvPr/>
        </p:nvSpPr>
        <p:spPr>
          <a:xfrm>
            <a:off x="37496" y="6414829"/>
            <a:ext cx="1584176" cy="338554"/>
          </a:xfrm>
          <a:prstGeom prst="rect">
            <a:avLst/>
          </a:prstGeom>
          <a:noFill/>
        </p:spPr>
        <p:txBody>
          <a:bodyPr wrap="square" rtlCol="0">
            <a:spAutoFit/>
          </a:bodyPr>
          <a:lstStyle/>
          <a:p>
            <a:r>
              <a:rPr lang="nl-BE" sz="1600" dirty="0">
                <a:solidFill>
                  <a:srgbClr val="00B0F0"/>
                </a:solidFill>
              </a:rPr>
              <a:t>Communication</a:t>
            </a:r>
          </a:p>
        </p:txBody>
      </p:sp>
      <p:sp>
        <p:nvSpPr>
          <p:cNvPr id="6" name="Rechthoek 5">
            <a:extLst>
              <a:ext uri="{FF2B5EF4-FFF2-40B4-BE49-F238E27FC236}">
                <a16:creationId xmlns:a16="http://schemas.microsoft.com/office/drawing/2014/main" id="{B5331555-7CEA-4CE5-BA72-6D39E0873698}"/>
              </a:ext>
            </a:extLst>
          </p:cNvPr>
          <p:cNvSpPr/>
          <p:nvPr/>
        </p:nvSpPr>
        <p:spPr>
          <a:xfrm>
            <a:off x="1549208" y="6444043"/>
            <a:ext cx="10058563" cy="316761"/>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solidFill>
                  <a:schemeClr val="tx1"/>
                </a:solidFill>
              </a:rPr>
              <a:t>Information </a:t>
            </a:r>
            <a:r>
              <a:rPr lang="nl-BE" sz="1600" dirty="0" err="1">
                <a:solidFill>
                  <a:schemeClr val="tx1"/>
                </a:solidFill>
              </a:rPr>
              <a:t>adaptée</a:t>
            </a:r>
            <a:r>
              <a:rPr lang="nl-BE" sz="1600" dirty="0">
                <a:solidFill>
                  <a:schemeClr val="tx1"/>
                </a:solidFill>
              </a:rPr>
              <a:t> à </a:t>
            </a:r>
            <a:r>
              <a:rPr lang="nl-BE" sz="1600" dirty="0" err="1">
                <a:solidFill>
                  <a:schemeClr val="tx1"/>
                </a:solidFill>
              </a:rPr>
              <a:t>chaque</a:t>
            </a:r>
            <a:r>
              <a:rPr lang="nl-BE" sz="1600" dirty="0">
                <a:solidFill>
                  <a:schemeClr val="tx1"/>
                </a:solidFill>
              </a:rPr>
              <a:t> </a:t>
            </a:r>
            <a:r>
              <a:rPr lang="nl-BE" sz="1600" dirty="0" err="1">
                <a:solidFill>
                  <a:schemeClr val="tx1"/>
                </a:solidFill>
              </a:rPr>
              <a:t>phase</a:t>
            </a:r>
            <a:r>
              <a:rPr lang="nl-BE" sz="1600" dirty="0">
                <a:solidFill>
                  <a:schemeClr val="tx1"/>
                </a:solidFill>
              </a:rPr>
              <a:t> </a:t>
            </a:r>
            <a:r>
              <a:rPr lang="nl-BE" sz="1600" dirty="0" err="1">
                <a:solidFill>
                  <a:schemeClr val="tx1"/>
                </a:solidFill>
              </a:rPr>
              <a:t>utilisant</a:t>
            </a:r>
            <a:r>
              <a:rPr lang="nl-BE" sz="1600" dirty="0">
                <a:solidFill>
                  <a:schemeClr val="tx1"/>
                </a:solidFill>
              </a:rPr>
              <a:t> des </a:t>
            </a:r>
            <a:r>
              <a:rPr lang="nl-BE" sz="1600" dirty="0" err="1">
                <a:solidFill>
                  <a:schemeClr val="tx1"/>
                </a:solidFill>
              </a:rPr>
              <a:t>canaux</a:t>
            </a:r>
            <a:r>
              <a:rPr lang="nl-BE" sz="1600" dirty="0">
                <a:solidFill>
                  <a:schemeClr val="tx1"/>
                </a:solidFill>
              </a:rPr>
              <a:t> divers</a:t>
            </a:r>
          </a:p>
        </p:txBody>
      </p:sp>
    </p:spTree>
    <p:extLst>
      <p:ext uri="{BB962C8B-B14F-4D97-AF65-F5344CB8AC3E}">
        <p14:creationId xmlns:p14="http://schemas.microsoft.com/office/powerpoint/2010/main" val="13888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EB7859-8FFC-41F9-92B9-8FFD36CB49A8}"/>
              </a:ext>
            </a:extLst>
          </p:cNvPr>
          <p:cNvSpPr>
            <a:spLocks noGrp="1"/>
          </p:cNvSpPr>
          <p:nvPr>
            <p:ph type="title"/>
          </p:nvPr>
        </p:nvSpPr>
        <p:spPr>
          <a:xfrm>
            <a:off x="349320" y="-355689"/>
            <a:ext cx="10515600" cy="1325563"/>
          </a:xfrm>
        </p:spPr>
        <p:txBody>
          <a:bodyPr>
            <a:normAutofit/>
          </a:bodyPr>
          <a:lstStyle/>
          <a:p>
            <a:pPr algn="ctr"/>
            <a:r>
              <a:rPr lang="nl-BE" sz="2800" dirty="0">
                <a:solidFill>
                  <a:srgbClr val="00B0F0"/>
                </a:solidFill>
              </a:rPr>
              <a:t>Operationalisering vaccinatiestrategie – overzicht ontwerp</a:t>
            </a:r>
          </a:p>
        </p:txBody>
      </p:sp>
      <p:sp>
        <p:nvSpPr>
          <p:cNvPr id="8" name="Tekstvak 7">
            <a:extLst>
              <a:ext uri="{FF2B5EF4-FFF2-40B4-BE49-F238E27FC236}">
                <a16:creationId xmlns:a16="http://schemas.microsoft.com/office/drawing/2014/main" id="{D225FB7C-92D4-4A9D-BC15-7A2B41FDA1AC}"/>
              </a:ext>
            </a:extLst>
          </p:cNvPr>
          <p:cNvSpPr txBox="1"/>
          <p:nvPr/>
        </p:nvSpPr>
        <p:spPr>
          <a:xfrm>
            <a:off x="1549209" y="4400467"/>
            <a:ext cx="3106632" cy="830997"/>
          </a:xfrm>
          <a:prstGeom prst="rect">
            <a:avLst/>
          </a:prstGeom>
          <a:solidFill>
            <a:srgbClr val="CCECFF"/>
          </a:solidFill>
          <a:ln>
            <a:noFill/>
          </a:ln>
        </p:spPr>
        <p:txBody>
          <a:bodyPr wrap="square" rtlCol="0">
            <a:spAutoFit/>
          </a:bodyPr>
          <a:lstStyle/>
          <a:p>
            <a:pPr algn="ctr"/>
            <a:r>
              <a:rPr lang="nl-BE" sz="1600" dirty="0"/>
              <a:t>WZC, ziekenhuis</a:t>
            </a:r>
          </a:p>
          <a:p>
            <a:pPr algn="ctr"/>
            <a:r>
              <a:rPr lang="nl-BE" sz="1600" dirty="0"/>
              <a:t>zorginstelling </a:t>
            </a:r>
          </a:p>
          <a:p>
            <a:pPr algn="ctr"/>
            <a:r>
              <a:rPr lang="nl-BE" sz="1600" dirty="0"/>
              <a:t>(</a:t>
            </a:r>
            <a:r>
              <a:rPr lang="nl-BE" sz="1600" dirty="0" err="1"/>
              <a:t>ism</a:t>
            </a:r>
            <a:r>
              <a:rPr lang="nl-BE" sz="1600" dirty="0"/>
              <a:t> arbeidsgeneeskundige dienst) </a:t>
            </a:r>
          </a:p>
        </p:txBody>
      </p:sp>
      <p:sp>
        <p:nvSpPr>
          <p:cNvPr id="9" name="Tekstvak 8">
            <a:extLst>
              <a:ext uri="{FF2B5EF4-FFF2-40B4-BE49-F238E27FC236}">
                <a16:creationId xmlns:a16="http://schemas.microsoft.com/office/drawing/2014/main" id="{15053E02-6F11-4F6A-B347-D58480AE8891}"/>
              </a:ext>
            </a:extLst>
          </p:cNvPr>
          <p:cNvSpPr txBox="1"/>
          <p:nvPr/>
        </p:nvSpPr>
        <p:spPr>
          <a:xfrm>
            <a:off x="1549208" y="5478323"/>
            <a:ext cx="3106632" cy="830997"/>
          </a:xfrm>
          <a:prstGeom prst="rect">
            <a:avLst/>
          </a:prstGeom>
          <a:solidFill>
            <a:schemeClr val="bg1">
              <a:lumMod val="95000"/>
            </a:schemeClr>
          </a:solidFill>
          <a:ln>
            <a:noFill/>
          </a:ln>
        </p:spPr>
        <p:txBody>
          <a:bodyPr wrap="square" rtlCol="0">
            <a:spAutoFit/>
          </a:bodyPr>
          <a:lstStyle/>
          <a:p>
            <a:r>
              <a:rPr lang="nl-BE" sz="1600" dirty="0"/>
              <a:t>Centrale opslag FAGG of producent specifieke logistiek (-70°C)</a:t>
            </a:r>
          </a:p>
          <a:p>
            <a:r>
              <a:rPr lang="nl-BE" sz="1600" dirty="0"/>
              <a:t>Prioriteit hoog volume hub (ZH)</a:t>
            </a:r>
          </a:p>
        </p:txBody>
      </p:sp>
      <p:sp>
        <p:nvSpPr>
          <p:cNvPr id="13" name="Tekstvak 12">
            <a:extLst>
              <a:ext uri="{FF2B5EF4-FFF2-40B4-BE49-F238E27FC236}">
                <a16:creationId xmlns:a16="http://schemas.microsoft.com/office/drawing/2014/main" id="{759CCEAB-CBC9-4BAB-BC35-435AC8914CDD}"/>
              </a:ext>
            </a:extLst>
          </p:cNvPr>
          <p:cNvSpPr txBox="1"/>
          <p:nvPr/>
        </p:nvSpPr>
        <p:spPr>
          <a:xfrm>
            <a:off x="4989411" y="5478323"/>
            <a:ext cx="3106633" cy="830997"/>
          </a:xfrm>
          <a:prstGeom prst="rect">
            <a:avLst/>
          </a:prstGeom>
          <a:solidFill>
            <a:schemeClr val="bg1">
              <a:lumMod val="95000"/>
            </a:schemeClr>
          </a:solidFill>
          <a:ln>
            <a:noFill/>
          </a:ln>
        </p:spPr>
        <p:txBody>
          <a:bodyPr wrap="square" rtlCol="0">
            <a:spAutoFit/>
          </a:bodyPr>
          <a:lstStyle/>
          <a:p>
            <a:r>
              <a:rPr lang="nl-BE" sz="1600" dirty="0"/>
              <a:t>Centrale opslag</a:t>
            </a:r>
          </a:p>
          <a:p>
            <a:r>
              <a:rPr lang="nl-BE" sz="1600" dirty="0"/>
              <a:t>Specifiek en aangepaste logistiek (uit </a:t>
            </a:r>
            <a:r>
              <a:rPr lang="nl-BE" sz="1600" dirty="0" err="1"/>
              <a:t>bvb</a:t>
            </a:r>
            <a:r>
              <a:rPr lang="nl-BE" sz="1600" dirty="0"/>
              <a:t>. lokaal depot of ZH)</a:t>
            </a:r>
          </a:p>
        </p:txBody>
      </p:sp>
      <p:sp>
        <p:nvSpPr>
          <p:cNvPr id="15" name="Tekstvak 14">
            <a:extLst>
              <a:ext uri="{FF2B5EF4-FFF2-40B4-BE49-F238E27FC236}">
                <a16:creationId xmlns:a16="http://schemas.microsoft.com/office/drawing/2014/main" id="{3C166B29-8A34-4BEA-8A50-CD2D7FC9AB3C}"/>
              </a:ext>
            </a:extLst>
          </p:cNvPr>
          <p:cNvSpPr txBox="1"/>
          <p:nvPr/>
        </p:nvSpPr>
        <p:spPr>
          <a:xfrm>
            <a:off x="8542533" y="5478323"/>
            <a:ext cx="3065240" cy="830997"/>
          </a:xfrm>
          <a:prstGeom prst="rect">
            <a:avLst/>
          </a:prstGeom>
          <a:solidFill>
            <a:schemeClr val="bg1">
              <a:lumMod val="95000"/>
            </a:schemeClr>
          </a:solidFill>
          <a:ln>
            <a:noFill/>
          </a:ln>
        </p:spPr>
        <p:txBody>
          <a:bodyPr wrap="square" rtlCol="0">
            <a:spAutoFit/>
          </a:bodyPr>
          <a:lstStyle/>
          <a:p>
            <a:r>
              <a:rPr lang="nl-BE" sz="1600" dirty="0"/>
              <a:t>Meer decentrale opslag en distributie</a:t>
            </a:r>
          </a:p>
          <a:p>
            <a:endParaRPr lang="nl-BE" sz="1600" dirty="0"/>
          </a:p>
        </p:txBody>
      </p:sp>
      <p:sp>
        <p:nvSpPr>
          <p:cNvPr id="3" name="Pijl: punthaak 2">
            <a:extLst>
              <a:ext uri="{FF2B5EF4-FFF2-40B4-BE49-F238E27FC236}">
                <a16:creationId xmlns:a16="http://schemas.microsoft.com/office/drawing/2014/main" id="{243A977C-6F01-48A5-964E-1F4EF2F6F3CB}"/>
              </a:ext>
            </a:extLst>
          </p:cNvPr>
          <p:cNvSpPr/>
          <p:nvPr/>
        </p:nvSpPr>
        <p:spPr>
          <a:xfrm>
            <a:off x="1549209" y="707926"/>
            <a:ext cx="3466671" cy="992882"/>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solidFill>
                  <a:schemeClr val="bg1"/>
                </a:solidFill>
              </a:rPr>
              <a:t>Fase Ia</a:t>
            </a:r>
          </a:p>
          <a:p>
            <a:pPr algn="ctr"/>
            <a:r>
              <a:rPr lang="nl-BE" sz="1600" dirty="0">
                <a:solidFill>
                  <a:schemeClr val="bg1"/>
                </a:solidFill>
              </a:rPr>
              <a:t>Gecentraliseerde vaccinatie, hoge prioritering risicogroepen </a:t>
            </a:r>
          </a:p>
        </p:txBody>
      </p:sp>
      <p:sp>
        <p:nvSpPr>
          <p:cNvPr id="19" name="Pijl: punthaak 18">
            <a:extLst>
              <a:ext uri="{FF2B5EF4-FFF2-40B4-BE49-F238E27FC236}">
                <a16:creationId xmlns:a16="http://schemas.microsoft.com/office/drawing/2014/main" id="{BF61F1C1-28D5-4F71-B49E-94A6FE01A669}"/>
              </a:ext>
            </a:extLst>
          </p:cNvPr>
          <p:cNvSpPr/>
          <p:nvPr/>
        </p:nvSpPr>
        <p:spPr>
          <a:xfrm>
            <a:off x="4989413" y="713431"/>
            <a:ext cx="3554859" cy="987377"/>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solidFill>
                  <a:schemeClr val="bg1"/>
                </a:solidFill>
              </a:rPr>
              <a:t>Fase Ib</a:t>
            </a:r>
          </a:p>
          <a:p>
            <a:pPr algn="ctr"/>
            <a:r>
              <a:rPr lang="nl-BE" sz="1600" dirty="0">
                <a:solidFill>
                  <a:schemeClr val="bg1"/>
                </a:solidFill>
              </a:rPr>
              <a:t>Gecentraliseerde vaccinatie, uitbreiding prioritaire groepen</a:t>
            </a:r>
          </a:p>
        </p:txBody>
      </p:sp>
      <p:sp>
        <p:nvSpPr>
          <p:cNvPr id="20" name="Pijl: punthaak 19">
            <a:extLst>
              <a:ext uri="{FF2B5EF4-FFF2-40B4-BE49-F238E27FC236}">
                <a16:creationId xmlns:a16="http://schemas.microsoft.com/office/drawing/2014/main" id="{E9EC830C-012C-4505-9182-1AF035683646}"/>
              </a:ext>
            </a:extLst>
          </p:cNvPr>
          <p:cNvSpPr/>
          <p:nvPr/>
        </p:nvSpPr>
        <p:spPr>
          <a:xfrm>
            <a:off x="8542533" y="707926"/>
            <a:ext cx="3554858" cy="987376"/>
          </a:xfrm>
          <a:prstGeom prst="chevron">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solidFill>
                  <a:schemeClr val="tx1"/>
                </a:solidFill>
              </a:rPr>
              <a:t>Fase II</a:t>
            </a:r>
          </a:p>
          <a:p>
            <a:pPr algn="ctr"/>
            <a:r>
              <a:rPr lang="nl-BE" sz="1600" dirty="0">
                <a:solidFill>
                  <a:schemeClr val="tx1"/>
                </a:solidFill>
              </a:rPr>
              <a:t>Uitbreiding vaccinatie naar  laag-risicogroepen</a:t>
            </a:r>
          </a:p>
          <a:p>
            <a:pPr algn="ctr"/>
            <a:endParaRPr lang="nl-BE" sz="1600" dirty="0">
              <a:solidFill>
                <a:schemeClr val="tx1"/>
              </a:solidFill>
            </a:endParaRPr>
          </a:p>
        </p:txBody>
      </p:sp>
      <p:sp>
        <p:nvSpPr>
          <p:cNvPr id="11" name="Tekstvak 10">
            <a:extLst>
              <a:ext uri="{FF2B5EF4-FFF2-40B4-BE49-F238E27FC236}">
                <a16:creationId xmlns:a16="http://schemas.microsoft.com/office/drawing/2014/main" id="{D156A386-381C-482E-AF42-368E49EEE46C}"/>
              </a:ext>
            </a:extLst>
          </p:cNvPr>
          <p:cNvSpPr txBox="1"/>
          <p:nvPr/>
        </p:nvSpPr>
        <p:spPr>
          <a:xfrm>
            <a:off x="-24680" y="1043444"/>
            <a:ext cx="1656184" cy="369332"/>
          </a:xfrm>
          <a:prstGeom prst="rect">
            <a:avLst/>
          </a:prstGeom>
          <a:noFill/>
        </p:spPr>
        <p:txBody>
          <a:bodyPr wrap="square" rtlCol="0">
            <a:spAutoFit/>
          </a:bodyPr>
          <a:lstStyle/>
          <a:p>
            <a:r>
              <a:rPr lang="nl-BE" dirty="0">
                <a:solidFill>
                  <a:srgbClr val="00B0F0"/>
                </a:solidFill>
              </a:rPr>
              <a:t>Fasering uitrol</a:t>
            </a:r>
          </a:p>
        </p:txBody>
      </p:sp>
      <p:sp>
        <p:nvSpPr>
          <p:cNvPr id="21" name="Tekstvak 20">
            <a:extLst>
              <a:ext uri="{FF2B5EF4-FFF2-40B4-BE49-F238E27FC236}">
                <a16:creationId xmlns:a16="http://schemas.microsoft.com/office/drawing/2014/main" id="{C6EA9765-5D5B-4A29-BFD9-DE8BD9D26A6D}"/>
              </a:ext>
            </a:extLst>
          </p:cNvPr>
          <p:cNvSpPr txBox="1"/>
          <p:nvPr/>
        </p:nvSpPr>
        <p:spPr>
          <a:xfrm>
            <a:off x="-7771" y="2132856"/>
            <a:ext cx="1584176" cy="646331"/>
          </a:xfrm>
          <a:prstGeom prst="rect">
            <a:avLst/>
          </a:prstGeom>
          <a:noFill/>
        </p:spPr>
        <p:txBody>
          <a:bodyPr wrap="square" rtlCol="0">
            <a:spAutoFit/>
          </a:bodyPr>
          <a:lstStyle/>
          <a:p>
            <a:r>
              <a:rPr lang="nl-BE" dirty="0">
                <a:solidFill>
                  <a:srgbClr val="00B0F0"/>
                </a:solidFill>
              </a:rPr>
              <a:t>Eigenschappen vaccin</a:t>
            </a:r>
          </a:p>
        </p:txBody>
      </p:sp>
      <p:sp>
        <p:nvSpPr>
          <p:cNvPr id="22" name="Tekstvak 21">
            <a:extLst>
              <a:ext uri="{FF2B5EF4-FFF2-40B4-BE49-F238E27FC236}">
                <a16:creationId xmlns:a16="http://schemas.microsoft.com/office/drawing/2014/main" id="{DC6A1218-C832-486F-82F5-7F3F4AE786FE}"/>
              </a:ext>
            </a:extLst>
          </p:cNvPr>
          <p:cNvSpPr txBox="1"/>
          <p:nvPr/>
        </p:nvSpPr>
        <p:spPr>
          <a:xfrm>
            <a:off x="1549208" y="1844824"/>
            <a:ext cx="3106632" cy="1077218"/>
          </a:xfrm>
          <a:prstGeom prst="rect">
            <a:avLst/>
          </a:prstGeom>
          <a:noFill/>
          <a:ln>
            <a:noFill/>
          </a:ln>
        </p:spPr>
        <p:txBody>
          <a:bodyPr wrap="square" rtlCol="0">
            <a:spAutoFit/>
          </a:bodyPr>
          <a:lstStyle/>
          <a:p>
            <a:pPr marL="285750" indent="-285750">
              <a:buFont typeface="Arial" panose="020B0604020202020204" pitchFamily="34" charset="0"/>
              <a:buChar char="•"/>
            </a:pPr>
            <a:r>
              <a:rPr lang="nl-BE" sz="1600" dirty="0"/>
              <a:t>Erg beperkte hoeveelheid</a:t>
            </a:r>
          </a:p>
          <a:p>
            <a:pPr marL="285750" indent="-285750">
              <a:buFont typeface="Arial" panose="020B0604020202020204" pitchFamily="34" charset="0"/>
              <a:buChar char="•"/>
            </a:pPr>
            <a:r>
              <a:rPr lang="nl-BE" sz="1600" dirty="0"/>
              <a:t>1 of 2 vaccins</a:t>
            </a:r>
          </a:p>
          <a:p>
            <a:pPr marL="285750" indent="-285750">
              <a:buFont typeface="Arial" panose="020B0604020202020204" pitchFamily="34" charset="0"/>
              <a:buChar char="•"/>
            </a:pPr>
            <a:r>
              <a:rPr lang="nl-BE" sz="1600" dirty="0"/>
              <a:t>Multi-</a:t>
            </a:r>
            <a:r>
              <a:rPr lang="nl-BE" sz="1600" dirty="0" err="1"/>
              <a:t>dose</a:t>
            </a:r>
            <a:r>
              <a:rPr lang="nl-BE" sz="1600" dirty="0"/>
              <a:t> </a:t>
            </a:r>
            <a:r>
              <a:rPr lang="nl-BE" sz="1600" dirty="0" err="1"/>
              <a:t>vials</a:t>
            </a:r>
            <a:endParaRPr lang="nl-BE" sz="1600" dirty="0"/>
          </a:p>
          <a:p>
            <a:pPr marL="285750" indent="-285750">
              <a:buFont typeface="Arial" panose="020B0604020202020204" pitchFamily="34" charset="0"/>
              <a:buChar char="•"/>
            </a:pPr>
            <a:r>
              <a:rPr lang="nl-BE" sz="1600" dirty="0"/>
              <a:t>Specifieke opslag (-75°C)</a:t>
            </a:r>
          </a:p>
        </p:txBody>
      </p:sp>
      <p:sp>
        <p:nvSpPr>
          <p:cNvPr id="24" name="Tekstvak 23">
            <a:extLst>
              <a:ext uri="{FF2B5EF4-FFF2-40B4-BE49-F238E27FC236}">
                <a16:creationId xmlns:a16="http://schemas.microsoft.com/office/drawing/2014/main" id="{0A04CEAA-D904-46AC-A747-7C041DBD59A8}"/>
              </a:ext>
            </a:extLst>
          </p:cNvPr>
          <p:cNvSpPr txBox="1"/>
          <p:nvPr/>
        </p:nvSpPr>
        <p:spPr>
          <a:xfrm>
            <a:off x="4989413" y="1844824"/>
            <a:ext cx="3106632" cy="1077218"/>
          </a:xfrm>
          <a:prstGeom prst="rect">
            <a:avLst/>
          </a:prstGeom>
          <a:noFill/>
          <a:ln>
            <a:noFill/>
          </a:ln>
        </p:spPr>
        <p:txBody>
          <a:bodyPr wrap="square" rtlCol="0">
            <a:spAutoFit/>
          </a:bodyPr>
          <a:lstStyle/>
          <a:p>
            <a:pPr marL="285750" indent="-285750">
              <a:buFont typeface="Arial" panose="020B0604020202020204" pitchFamily="34" charset="0"/>
              <a:buChar char="•"/>
            </a:pPr>
            <a:r>
              <a:rPr lang="nl-BE" sz="1600" dirty="0"/>
              <a:t>Grotere aantallen</a:t>
            </a:r>
          </a:p>
          <a:p>
            <a:pPr marL="285750" indent="-285750">
              <a:buFont typeface="Arial" panose="020B0604020202020204" pitchFamily="34" charset="0"/>
              <a:buChar char="•"/>
            </a:pPr>
            <a:r>
              <a:rPr lang="nl-BE" sz="1600" dirty="0"/>
              <a:t>Meer vaccins</a:t>
            </a:r>
          </a:p>
          <a:p>
            <a:pPr marL="285750" indent="-285750">
              <a:buFont typeface="Arial" panose="020B0604020202020204" pitchFamily="34" charset="0"/>
              <a:buChar char="•"/>
            </a:pPr>
            <a:r>
              <a:rPr lang="nl-BE" sz="1600" dirty="0"/>
              <a:t>Multi-</a:t>
            </a:r>
            <a:r>
              <a:rPr lang="nl-BE" sz="1600" dirty="0" err="1"/>
              <a:t>dose</a:t>
            </a:r>
            <a:r>
              <a:rPr lang="nl-BE" sz="1600" dirty="0"/>
              <a:t> </a:t>
            </a:r>
            <a:r>
              <a:rPr lang="nl-BE" sz="1600" dirty="0" err="1"/>
              <a:t>vials</a:t>
            </a:r>
            <a:endParaRPr lang="nl-BE" sz="1600" dirty="0"/>
          </a:p>
          <a:p>
            <a:pPr marL="285750" indent="-285750">
              <a:buFont typeface="Arial" panose="020B0604020202020204" pitchFamily="34" charset="0"/>
              <a:buChar char="•"/>
            </a:pPr>
            <a:r>
              <a:rPr lang="nl-BE" sz="1600" dirty="0"/>
              <a:t>Minder complexe opslag (°C)</a:t>
            </a:r>
          </a:p>
        </p:txBody>
      </p:sp>
      <p:sp>
        <p:nvSpPr>
          <p:cNvPr id="25" name="Tekstvak 24">
            <a:extLst>
              <a:ext uri="{FF2B5EF4-FFF2-40B4-BE49-F238E27FC236}">
                <a16:creationId xmlns:a16="http://schemas.microsoft.com/office/drawing/2014/main" id="{71F2CFE3-FF3B-4716-AFAE-602E6406913B}"/>
              </a:ext>
            </a:extLst>
          </p:cNvPr>
          <p:cNvSpPr txBox="1"/>
          <p:nvPr/>
        </p:nvSpPr>
        <p:spPr>
          <a:xfrm>
            <a:off x="8542533" y="1844824"/>
            <a:ext cx="3106632" cy="1077218"/>
          </a:xfrm>
          <a:prstGeom prst="rect">
            <a:avLst/>
          </a:prstGeom>
          <a:noFill/>
          <a:ln>
            <a:noFill/>
          </a:ln>
        </p:spPr>
        <p:txBody>
          <a:bodyPr wrap="square" rtlCol="0">
            <a:spAutoFit/>
          </a:bodyPr>
          <a:lstStyle/>
          <a:p>
            <a:pPr marL="285750" indent="-285750">
              <a:buFont typeface="Arial" panose="020B0604020202020204" pitchFamily="34" charset="0"/>
              <a:buChar char="•"/>
            </a:pPr>
            <a:r>
              <a:rPr lang="nl-BE" sz="1600" dirty="0"/>
              <a:t>Ruime voorraad</a:t>
            </a:r>
          </a:p>
          <a:p>
            <a:pPr marL="285750" indent="-285750">
              <a:buFont typeface="Arial" panose="020B0604020202020204" pitchFamily="34" charset="0"/>
              <a:buChar char="•"/>
            </a:pPr>
            <a:r>
              <a:rPr lang="nl-BE" sz="1600" dirty="0"/>
              <a:t>Diverse vaccins</a:t>
            </a:r>
          </a:p>
          <a:p>
            <a:pPr marL="285750" indent="-285750">
              <a:buFont typeface="Arial" panose="020B0604020202020204" pitchFamily="34" charset="0"/>
              <a:buChar char="•"/>
            </a:pPr>
            <a:r>
              <a:rPr lang="nl-BE" sz="1600" dirty="0"/>
              <a:t>Multi-</a:t>
            </a:r>
            <a:r>
              <a:rPr lang="nl-BE" sz="1600" dirty="0" err="1"/>
              <a:t>dose</a:t>
            </a:r>
            <a:r>
              <a:rPr lang="nl-BE" sz="1600" dirty="0"/>
              <a:t> &amp; single-</a:t>
            </a:r>
            <a:r>
              <a:rPr lang="nl-BE" sz="1600" dirty="0" err="1"/>
              <a:t>dose</a:t>
            </a:r>
            <a:endParaRPr lang="nl-BE" sz="1600" dirty="0"/>
          </a:p>
          <a:p>
            <a:pPr marL="285750" indent="-285750">
              <a:buFont typeface="Arial" panose="020B0604020202020204" pitchFamily="34" charset="0"/>
              <a:buChar char="•"/>
            </a:pPr>
            <a:r>
              <a:rPr lang="nl-BE" sz="1600" dirty="0"/>
              <a:t>Eenvoudige opslag (°C)</a:t>
            </a:r>
          </a:p>
        </p:txBody>
      </p:sp>
      <p:sp>
        <p:nvSpPr>
          <p:cNvPr id="26" name="Tekstvak 25">
            <a:extLst>
              <a:ext uri="{FF2B5EF4-FFF2-40B4-BE49-F238E27FC236}">
                <a16:creationId xmlns:a16="http://schemas.microsoft.com/office/drawing/2014/main" id="{D5E81727-5C69-4D7A-B9D3-97CD8015A5B7}"/>
              </a:ext>
            </a:extLst>
          </p:cNvPr>
          <p:cNvSpPr txBox="1"/>
          <p:nvPr/>
        </p:nvSpPr>
        <p:spPr>
          <a:xfrm>
            <a:off x="11324" y="3308278"/>
            <a:ext cx="1584176" cy="646331"/>
          </a:xfrm>
          <a:prstGeom prst="rect">
            <a:avLst/>
          </a:prstGeom>
          <a:noFill/>
        </p:spPr>
        <p:txBody>
          <a:bodyPr wrap="square" rtlCol="0">
            <a:spAutoFit/>
          </a:bodyPr>
          <a:lstStyle/>
          <a:p>
            <a:r>
              <a:rPr lang="nl-BE" dirty="0">
                <a:solidFill>
                  <a:srgbClr val="00B0F0"/>
                </a:solidFill>
              </a:rPr>
              <a:t>Doelgroepen (advies HGR)</a:t>
            </a:r>
          </a:p>
        </p:txBody>
      </p:sp>
      <p:sp>
        <p:nvSpPr>
          <p:cNvPr id="27" name="Tekstvak 26">
            <a:extLst>
              <a:ext uri="{FF2B5EF4-FFF2-40B4-BE49-F238E27FC236}">
                <a16:creationId xmlns:a16="http://schemas.microsoft.com/office/drawing/2014/main" id="{EB1AED7E-0A6F-4117-9A1A-86C4AEA4DD0C}"/>
              </a:ext>
            </a:extLst>
          </p:cNvPr>
          <p:cNvSpPr txBox="1"/>
          <p:nvPr/>
        </p:nvSpPr>
        <p:spPr>
          <a:xfrm>
            <a:off x="1549208" y="3102059"/>
            <a:ext cx="3106632" cy="1077218"/>
          </a:xfrm>
          <a:prstGeom prst="rect">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nl-BE" sz="1600" dirty="0"/>
              <a:t>Bewoners &amp; personeel WZC </a:t>
            </a:r>
            <a:r>
              <a:rPr lang="nl-BE" sz="1600" dirty="0">
                <a:sym typeface="Wingdings" panose="05000000000000000000" pitchFamily="2" charset="2"/>
              </a:rPr>
              <a:t></a:t>
            </a:r>
            <a:r>
              <a:rPr lang="nl-BE" sz="1600" dirty="0"/>
              <a:t> zorginstellingen</a:t>
            </a:r>
          </a:p>
          <a:p>
            <a:pPr marL="285750" indent="-285750">
              <a:buFont typeface="Arial" panose="020B0604020202020204" pitchFamily="34" charset="0"/>
              <a:buChar char="•"/>
            </a:pPr>
            <a:r>
              <a:rPr lang="nl-BE" sz="1600" dirty="0"/>
              <a:t>Zorgprofessionals (1</a:t>
            </a:r>
            <a:r>
              <a:rPr lang="nl-BE" sz="1600" baseline="30000" dirty="0"/>
              <a:t>e</a:t>
            </a:r>
            <a:r>
              <a:rPr lang="nl-BE" sz="1600" dirty="0"/>
              <a:t> lijn, ziekenhuis…) </a:t>
            </a:r>
          </a:p>
        </p:txBody>
      </p:sp>
      <p:sp>
        <p:nvSpPr>
          <p:cNvPr id="28" name="Tekstvak 27">
            <a:extLst>
              <a:ext uri="{FF2B5EF4-FFF2-40B4-BE49-F238E27FC236}">
                <a16:creationId xmlns:a16="http://schemas.microsoft.com/office/drawing/2014/main" id="{78E2049C-9EE0-4949-99A8-A48D21972242}"/>
              </a:ext>
            </a:extLst>
          </p:cNvPr>
          <p:cNvSpPr txBox="1"/>
          <p:nvPr/>
        </p:nvSpPr>
        <p:spPr>
          <a:xfrm>
            <a:off x="4989413" y="3098939"/>
            <a:ext cx="3106632" cy="1077218"/>
          </a:xfrm>
          <a:prstGeom prst="rect">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nl-BE" sz="1600" dirty="0"/>
              <a:t>65+ ambulant (</a:t>
            </a:r>
            <a:r>
              <a:rPr lang="nl-BE" sz="1600" dirty="0" err="1"/>
              <a:t>leeftijdscateg</a:t>
            </a:r>
            <a:r>
              <a:rPr lang="nl-BE" sz="1600" dirty="0"/>
              <a:t>.)</a:t>
            </a:r>
          </a:p>
          <a:p>
            <a:pPr marL="285750" indent="-285750">
              <a:buFont typeface="Arial" panose="020B0604020202020204" pitchFamily="34" charset="0"/>
              <a:buChar char="•"/>
            </a:pPr>
            <a:r>
              <a:rPr lang="nl-BE" sz="1600" dirty="0"/>
              <a:t>45-65 risicopatiënten</a:t>
            </a:r>
          </a:p>
          <a:p>
            <a:pPr marL="285750" indent="-285750">
              <a:buFont typeface="Arial" panose="020B0604020202020204" pitchFamily="34" charset="0"/>
              <a:buChar char="•"/>
            </a:pPr>
            <a:r>
              <a:rPr lang="nl-BE" sz="1600" dirty="0"/>
              <a:t>Essentiële &amp; kritische functies</a:t>
            </a:r>
          </a:p>
          <a:p>
            <a:endParaRPr lang="nl-BE" sz="1600" dirty="0"/>
          </a:p>
        </p:txBody>
      </p:sp>
      <p:sp>
        <p:nvSpPr>
          <p:cNvPr id="29" name="Tekstvak 28">
            <a:extLst>
              <a:ext uri="{FF2B5EF4-FFF2-40B4-BE49-F238E27FC236}">
                <a16:creationId xmlns:a16="http://schemas.microsoft.com/office/drawing/2014/main" id="{A7AEA620-F016-412E-B9C4-778A9FE03BC1}"/>
              </a:ext>
            </a:extLst>
          </p:cNvPr>
          <p:cNvSpPr txBox="1"/>
          <p:nvPr/>
        </p:nvSpPr>
        <p:spPr>
          <a:xfrm>
            <a:off x="8542533" y="3092835"/>
            <a:ext cx="3106632" cy="1077218"/>
          </a:xfrm>
          <a:prstGeom prst="rect">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nl-BE" sz="1600" dirty="0"/>
              <a:t>Andere risicopatiënten</a:t>
            </a:r>
          </a:p>
          <a:p>
            <a:pPr marL="285750" indent="-285750">
              <a:buFont typeface="Arial" panose="020B0604020202020204" pitchFamily="34" charset="0"/>
              <a:buChar char="•"/>
            </a:pPr>
            <a:r>
              <a:rPr lang="nl-BE" sz="1600" dirty="0"/>
              <a:t>Volwassen populatie</a:t>
            </a:r>
          </a:p>
          <a:p>
            <a:r>
              <a:rPr lang="nl-BE" sz="1600" dirty="0"/>
              <a:t>(Te definiëren </a:t>
            </a:r>
            <a:r>
              <a:rPr lang="nl-BE" sz="1600" dirty="0" err="1"/>
              <a:t>ifv</a:t>
            </a:r>
            <a:r>
              <a:rPr lang="nl-BE" sz="1600" dirty="0"/>
              <a:t> nieuwe wetenschappelijke inzichten)</a:t>
            </a:r>
          </a:p>
        </p:txBody>
      </p:sp>
      <p:sp>
        <p:nvSpPr>
          <p:cNvPr id="30" name="Tekstvak 29">
            <a:extLst>
              <a:ext uri="{FF2B5EF4-FFF2-40B4-BE49-F238E27FC236}">
                <a16:creationId xmlns:a16="http://schemas.microsoft.com/office/drawing/2014/main" id="{AF9B96CF-0AA1-4A9B-816E-BFD3FA1CD91E}"/>
              </a:ext>
            </a:extLst>
          </p:cNvPr>
          <p:cNvSpPr txBox="1"/>
          <p:nvPr/>
        </p:nvSpPr>
        <p:spPr>
          <a:xfrm>
            <a:off x="2146" y="4630762"/>
            <a:ext cx="1584176" cy="369332"/>
          </a:xfrm>
          <a:prstGeom prst="rect">
            <a:avLst/>
          </a:prstGeom>
          <a:noFill/>
        </p:spPr>
        <p:txBody>
          <a:bodyPr wrap="square" rtlCol="0">
            <a:spAutoFit/>
          </a:bodyPr>
          <a:lstStyle/>
          <a:p>
            <a:r>
              <a:rPr lang="nl-BE" dirty="0">
                <a:solidFill>
                  <a:srgbClr val="00B0F0"/>
                </a:solidFill>
              </a:rPr>
              <a:t>Toediening</a:t>
            </a:r>
          </a:p>
        </p:txBody>
      </p:sp>
      <p:sp>
        <p:nvSpPr>
          <p:cNvPr id="31" name="Tekstvak 30">
            <a:extLst>
              <a:ext uri="{FF2B5EF4-FFF2-40B4-BE49-F238E27FC236}">
                <a16:creationId xmlns:a16="http://schemas.microsoft.com/office/drawing/2014/main" id="{3F5B71B5-F3C8-4DC6-AED9-472898ADE93E}"/>
              </a:ext>
            </a:extLst>
          </p:cNvPr>
          <p:cNvSpPr txBox="1"/>
          <p:nvPr/>
        </p:nvSpPr>
        <p:spPr>
          <a:xfrm>
            <a:off x="4992142" y="4400467"/>
            <a:ext cx="3106632" cy="830997"/>
          </a:xfrm>
          <a:prstGeom prst="rect">
            <a:avLst/>
          </a:prstGeom>
          <a:solidFill>
            <a:srgbClr val="CCECFF"/>
          </a:solidFill>
          <a:ln>
            <a:noFill/>
          </a:ln>
        </p:spPr>
        <p:txBody>
          <a:bodyPr wrap="square" rtlCol="0">
            <a:spAutoFit/>
          </a:bodyPr>
          <a:lstStyle/>
          <a:p>
            <a:pPr algn="ctr"/>
            <a:r>
              <a:rPr lang="nl-BE" sz="1600" dirty="0"/>
              <a:t>Triage- en vaccinatiecentra van 1</a:t>
            </a:r>
            <a:r>
              <a:rPr lang="nl-BE" sz="1600" baseline="30000" dirty="0"/>
              <a:t>e</a:t>
            </a:r>
            <a:r>
              <a:rPr lang="nl-BE" sz="1600" dirty="0"/>
              <a:t> lijn en lokaal bestuur</a:t>
            </a:r>
          </a:p>
          <a:p>
            <a:pPr algn="ctr"/>
            <a:r>
              <a:rPr lang="nl-BE" sz="1600" dirty="0"/>
              <a:t>Grootschalige vaccinatiecentra</a:t>
            </a:r>
            <a:endParaRPr lang="nl-BE" sz="1200" dirty="0"/>
          </a:p>
        </p:txBody>
      </p:sp>
      <p:sp>
        <p:nvSpPr>
          <p:cNvPr id="32" name="Tekstvak 31">
            <a:extLst>
              <a:ext uri="{FF2B5EF4-FFF2-40B4-BE49-F238E27FC236}">
                <a16:creationId xmlns:a16="http://schemas.microsoft.com/office/drawing/2014/main" id="{8652D9C0-54D9-4680-BDFB-54AD8EAE401E}"/>
              </a:ext>
            </a:extLst>
          </p:cNvPr>
          <p:cNvSpPr txBox="1"/>
          <p:nvPr/>
        </p:nvSpPr>
        <p:spPr>
          <a:xfrm>
            <a:off x="8542533" y="4400347"/>
            <a:ext cx="3106632" cy="830997"/>
          </a:xfrm>
          <a:prstGeom prst="rect">
            <a:avLst/>
          </a:prstGeom>
          <a:solidFill>
            <a:schemeClr val="accent6">
              <a:lumMod val="20000"/>
              <a:lumOff val="80000"/>
            </a:schemeClr>
          </a:solidFill>
          <a:ln>
            <a:noFill/>
          </a:ln>
        </p:spPr>
        <p:txBody>
          <a:bodyPr wrap="square" rtlCol="0">
            <a:spAutoFit/>
          </a:bodyPr>
          <a:lstStyle/>
          <a:p>
            <a:pPr algn="ctr"/>
            <a:r>
              <a:rPr lang="nl-BE" sz="1600" dirty="0"/>
              <a:t>Voortzetting Ia en Ib</a:t>
            </a:r>
          </a:p>
          <a:p>
            <a:pPr algn="ctr"/>
            <a:r>
              <a:rPr lang="nl-BE" sz="1600" dirty="0"/>
              <a:t>Andere te ontwikkelen kanalen  met 1</a:t>
            </a:r>
            <a:r>
              <a:rPr lang="nl-BE" sz="1600" baseline="30000" dirty="0"/>
              <a:t>e</a:t>
            </a:r>
            <a:r>
              <a:rPr lang="nl-BE" sz="1600" dirty="0"/>
              <a:t> lijn, bedrijven, scholen,…</a:t>
            </a:r>
          </a:p>
        </p:txBody>
      </p:sp>
      <p:sp>
        <p:nvSpPr>
          <p:cNvPr id="33" name="Tekstvak 32">
            <a:extLst>
              <a:ext uri="{FF2B5EF4-FFF2-40B4-BE49-F238E27FC236}">
                <a16:creationId xmlns:a16="http://schemas.microsoft.com/office/drawing/2014/main" id="{DAF11A2F-0BBB-4BA5-9122-C7DFD3EB15CA}"/>
              </a:ext>
            </a:extLst>
          </p:cNvPr>
          <p:cNvSpPr txBox="1"/>
          <p:nvPr/>
        </p:nvSpPr>
        <p:spPr>
          <a:xfrm>
            <a:off x="47328" y="5629890"/>
            <a:ext cx="1584176" cy="369332"/>
          </a:xfrm>
          <a:prstGeom prst="rect">
            <a:avLst/>
          </a:prstGeom>
          <a:noFill/>
        </p:spPr>
        <p:txBody>
          <a:bodyPr wrap="square" rtlCol="0">
            <a:spAutoFit/>
          </a:bodyPr>
          <a:lstStyle/>
          <a:p>
            <a:r>
              <a:rPr lang="nl-BE" dirty="0">
                <a:solidFill>
                  <a:srgbClr val="00B0F0"/>
                </a:solidFill>
              </a:rPr>
              <a:t>Distributie</a:t>
            </a:r>
          </a:p>
        </p:txBody>
      </p:sp>
      <p:cxnSp>
        <p:nvCxnSpPr>
          <p:cNvPr id="34" name="Rechte verbindingslijn 33">
            <a:extLst>
              <a:ext uri="{FF2B5EF4-FFF2-40B4-BE49-F238E27FC236}">
                <a16:creationId xmlns:a16="http://schemas.microsoft.com/office/drawing/2014/main" id="{4FDB4FFD-A340-489D-90E2-D300B504A3AB}"/>
              </a:ext>
            </a:extLst>
          </p:cNvPr>
          <p:cNvCxnSpPr>
            <a:cxnSpLocks/>
          </p:cNvCxnSpPr>
          <p:nvPr/>
        </p:nvCxnSpPr>
        <p:spPr>
          <a:xfrm>
            <a:off x="8328248" y="1695302"/>
            <a:ext cx="0" cy="4614018"/>
          </a:xfrm>
          <a:prstGeom prst="line">
            <a:avLst/>
          </a:prstGeom>
          <a:ln w="38100">
            <a:solidFill>
              <a:schemeClr val="tx2">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9F6CA078-E01C-4E7A-89B1-185147269B12}"/>
              </a:ext>
            </a:extLst>
          </p:cNvPr>
          <p:cNvCxnSpPr>
            <a:cxnSpLocks/>
          </p:cNvCxnSpPr>
          <p:nvPr/>
        </p:nvCxnSpPr>
        <p:spPr>
          <a:xfrm>
            <a:off x="4829332" y="1700808"/>
            <a:ext cx="0" cy="4608512"/>
          </a:xfrm>
          <a:prstGeom prst="line">
            <a:avLst/>
          </a:prstGeom>
          <a:ln w="381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Tekstvak 34">
            <a:extLst>
              <a:ext uri="{FF2B5EF4-FFF2-40B4-BE49-F238E27FC236}">
                <a16:creationId xmlns:a16="http://schemas.microsoft.com/office/drawing/2014/main" id="{2AAC7CAF-FA76-459E-8642-3F6ABAB6EBD7}"/>
              </a:ext>
            </a:extLst>
          </p:cNvPr>
          <p:cNvSpPr txBox="1"/>
          <p:nvPr/>
        </p:nvSpPr>
        <p:spPr>
          <a:xfrm>
            <a:off x="37496" y="6414829"/>
            <a:ext cx="1584176" cy="369332"/>
          </a:xfrm>
          <a:prstGeom prst="rect">
            <a:avLst/>
          </a:prstGeom>
          <a:noFill/>
        </p:spPr>
        <p:txBody>
          <a:bodyPr wrap="square" rtlCol="0">
            <a:spAutoFit/>
          </a:bodyPr>
          <a:lstStyle/>
          <a:p>
            <a:r>
              <a:rPr lang="nl-BE" dirty="0">
                <a:solidFill>
                  <a:srgbClr val="00B0F0"/>
                </a:solidFill>
              </a:rPr>
              <a:t>Communicatie</a:t>
            </a:r>
          </a:p>
        </p:txBody>
      </p:sp>
      <p:sp>
        <p:nvSpPr>
          <p:cNvPr id="6" name="Rechthoek 5">
            <a:extLst>
              <a:ext uri="{FF2B5EF4-FFF2-40B4-BE49-F238E27FC236}">
                <a16:creationId xmlns:a16="http://schemas.microsoft.com/office/drawing/2014/main" id="{B5331555-7CEA-4CE5-BA72-6D39E0873698}"/>
              </a:ext>
            </a:extLst>
          </p:cNvPr>
          <p:cNvSpPr/>
          <p:nvPr/>
        </p:nvSpPr>
        <p:spPr>
          <a:xfrm>
            <a:off x="1549208" y="6444043"/>
            <a:ext cx="10058563" cy="316761"/>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solidFill>
                  <a:schemeClr val="tx1"/>
                </a:solidFill>
              </a:rPr>
              <a:t>Informatie aangepast aan fase via diverse kanalen</a:t>
            </a:r>
          </a:p>
        </p:txBody>
      </p:sp>
    </p:spTree>
    <p:extLst>
      <p:ext uri="{BB962C8B-B14F-4D97-AF65-F5344CB8AC3E}">
        <p14:creationId xmlns:p14="http://schemas.microsoft.com/office/powerpoint/2010/main" val="1692900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EB7859-8FFC-41F9-92B9-8FFD36CB49A8}"/>
              </a:ext>
            </a:extLst>
          </p:cNvPr>
          <p:cNvSpPr>
            <a:spLocks noGrp="1"/>
          </p:cNvSpPr>
          <p:nvPr>
            <p:ph type="title"/>
          </p:nvPr>
        </p:nvSpPr>
        <p:spPr>
          <a:xfrm>
            <a:off x="349320" y="-355689"/>
            <a:ext cx="10515600" cy="1325563"/>
          </a:xfrm>
        </p:spPr>
        <p:txBody>
          <a:bodyPr>
            <a:normAutofit/>
          </a:bodyPr>
          <a:lstStyle/>
          <a:p>
            <a:pPr algn="ctr"/>
            <a:r>
              <a:rPr lang="fr-BE" sz="2800" dirty="0" err="1">
                <a:solidFill>
                  <a:srgbClr val="00B0F0"/>
                </a:solidFill>
              </a:rPr>
              <a:t>Opérationalisation</a:t>
            </a:r>
            <a:r>
              <a:rPr lang="fr-BE" sz="2800" dirty="0">
                <a:solidFill>
                  <a:srgbClr val="00B0F0"/>
                </a:solidFill>
              </a:rPr>
              <a:t> de la stratégie vaccination – vue d’ensemble</a:t>
            </a:r>
            <a:endParaRPr lang="nl-BE" sz="2800" dirty="0">
              <a:solidFill>
                <a:srgbClr val="00B0F0"/>
              </a:solidFill>
            </a:endParaRPr>
          </a:p>
        </p:txBody>
      </p:sp>
      <p:sp>
        <p:nvSpPr>
          <p:cNvPr id="8" name="Tekstvak 7">
            <a:extLst>
              <a:ext uri="{FF2B5EF4-FFF2-40B4-BE49-F238E27FC236}">
                <a16:creationId xmlns:a16="http://schemas.microsoft.com/office/drawing/2014/main" id="{D225FB7C-92D4-4A9D-BC15-7A2B41FDA1AC}"/>
              </a:ext>
            </a:extLst>
          </p:cNvPr>
          <p:cNvSpPr txBox="1"/>
          <p:nvPr/>
        </p:nvSpPr>
        <p:spPr>
          <a:xfrm>
            <a:off x="1536153" y="6008416"/>
            <a:ext cx="3106632" cy="738664"/>
          </a:xfrm>
          <a:prstGeom prst="rect">
            <a:avLst/>
          </a:prstGeom>
          <a:solidFill>
            <a:srgbClr val="CCECFF"/>
          </a:solidFill>
          <a:ln>
            <a:noFill/>
          </a:ln>
        </p:spPr>
        <p:txBody>
          <a:bodyPr wrap="square" rtlCol="0">
            <a:spAutoFit/>
          </a:bodyPr>
          <a:lstStyle/>
          <a:p>
            <a:pPr algn="ctr"/>
            <a:r>
              <a:rPr lang="fr-BE" sz="1400" dirty="0"/>
              <a:t>MR/MRS, hôpital</a:t>
            </a:r>
          </a:p>
          <a:p>
            <a:pPr algn="ctr"/>
            <a:r>
              <a:rPr lang="fr-BE" sz="1400" dirty="0"/>
              <a:t>Institutions de soins </a:t>
            </a:r>
          </a:p>
          <a:p>
            <a:pPr algn="ctr"/>
            <a:r>
              <a:rPr lang="fr-BE" sz="1400" dirty="0"/>
              <a:t>(</a:t>
            </a:r>
            <a:r>
              <a:rPr lang="fr-BE" sz="1400" dirty="0" err="1"/>
              <a:t>collab</a:t>
            </a:r>
            <a:r>
              <a:rPr lang="fr-BE" sz="1400" dirty="0"/>
              <a:t>. services de médecine du travail) </a:t>
            </a:r>
          </a:p>
        </p:txBody>
      </p:sp>
      <p:sp>
        <p:nvSpPr>
          <p:cNvPr id="3" name="Pijl: punthaak 2">
            <a:extLst>
              <a:ext uri="{FF2B5EF4-FFF2-40B4-BE49-F238E27FC236}">
                <a16:creationId xmlns:a16="http://schemas.microsoft.com/office/drawing/2014/main" id="{243A977C-6F01-48A5-964E-1F4EF2F6F3CB}"/>
              </a:ext>
            </a:extLst>
          </p:cNvPr>
          <p:cNvSpPr/>
          <p:nvPr/>
        </p:nvSpPr>
        <p:spPr>
          <a:xfrm>
            <a:off x="1549209" y="707926"/>
            <a:ext cx="3466671" cy="992882"/>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solidFill>
                  <a:schemeClr val="bg1"/>
                </a:solidFill>
              </a:rPr>
              <a:t>Phase</a:t>
            </a:r>
            <a:r>
              <a:rPr lang="nl-BE" sz="1600" dirty="0">
                <a:solidFill>
                  <a:schemeClr val="bg1"/>
                </a:solidFill>
              </a:rPr>
              <a:t> Ia</a:t>
            </a:r>
          </a:p>
          <a:p>
            <a:pPr algn="ctr"/>
            <a:r>
              <a:rPr lang="nl-BE" sz="1600" dirty="0" err="1">
                <a:solidFill>
                  <a:schemeClr val="bg1"/>
                </a:solidFill>
              </a:rPr>
              <a:t>Vaccination</a:t>
            </a:r>
            <a:r>
              <a:rPr lang="nl-BE" sz="1600" dirty="0">
                <a:solidFill>
                  <a:schemeClr val="bg1"/>
                </a:solidFill>
              </a:rPr>
              <a:t> </a:t>
            </a:r>
            <a:r>
              <a:rPr lang="nl-BE" sz="1600" dirty="0" err="1">
                <a:solidFill>
                  <a:schemeClr val="bg1"/>
                </a:solidFill>
              </a:rPr>
              <a:t>centralisée</a:t>
            </a:r>
            <a:r>
              <a:rPr lang="nl-BE" sz="1600" dirty="0">
                <a:solidFill>
                  <a:schemeClr val="bg1"/>
                </a:solidFill>
              </a:rPr>
              <a:t>, </a:t>
            </a:r>
            <a:r>
              <a:rPr lang="nl-BE" sz="1600" dirty="0" err="1">
                <a:solidFill>
                  <a:schemeClr val="bg1"/>
                </a:solidFill>
              </a:rPr>
              <a:t>groupes</a:t>
            </a:r>
            <a:r>
              <a:rPr lang="nl-BE" sz="1600" dirty="0">
                <a:solidFill>
                  <a:schemeClr val="bg1"/>
                </a:solidFill>
              </a:rPr>
              <a:t> à </a:t>
            </a:r>
            <a:r>
              <a:rPr lang="nl-BE" sz="1600" dirty="0" err="1">
                <a:solidFill>
                  <a:schemeClr val="bg1"/>
                </a:solidFill>
              </a:rPr>
              <a:t>risque</a:t>
            </a:r>
            <a:r>
              <a:rPr lang="nl-BE" sz="1600" dirty="0">
                <a:solidFill>
                  <a:schemeClr val="bg1"/>
                </a:solidFill>
              </a:rPr>
              <a:t> </a:t>
            </a:r>
            <a:r>
              <a:rPr lang="nl-BE" sz="1600" dirty="0" err="1">
                <a:solidFill>
                  <a:schemeClr val="bg1"/>
                </a:solidFill>
              </a:rPr>
              <a:t>hautement</a:t>
            </a:r>
            <a:r>
              <a:rPr lang="nl-BE" sz="1600" dirty="0">
                <a:solidFill>
                  <a:schemeClr val="bg1"/>
                </a:solidFill>
              </a:rPr>
              <a:t> </a:t>
            </a:r>
            <a:r>
              <a:rPr lang="nl-BE" sz="1600" dirty="0" err="1">
                <a:solidFill>
                  <a:schemeClr val="bg1"/>
                </a:solidFill>
              </a:rPr>
              <a:t>prioritaires</a:t>
            </a:r>
            <a:r>
              <a:rPr lang="nl-BE" sz="1600" dirty="0">
                <a:solidFill>
                  <a:schemeClr val="bg1"/>
                </a:solidFill>
              </a:rPr>
              <a:t> </a:t>
            </a:r>
          </a:p>
        </p:txBody>
      </p:sp>
      <p:sp>
        <p:nvSpPr>
          <p:cNvPr id="19" name="Pijl: punthaak 18">
            <a:extLst>
              <a:ext uri="{FF2B5EF4-FFF2-40B4-BE49-F238E27FC236}">
                <a16:creationId xmlns:a16="http://schemas.microsoft.com/office/drawing/2014/main" id="{BF61F1C1-28D5-4F71-B49E-94A6FE01A669}"/>
              </a:ext>
            </a:extLst>
          </p:cNvPr>
          <p:cNvSpPr/>
          <p:nvPr/>
        </p:nvSpPr>
        <p:spPr>
          <a:xfrm>
            <a:off x="4989413" y="713431"/>
            <a:ext cx="3554859" cy="987377"/>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solidFill>
                  <a:schemeClr val="bg1"/>
                </a:solidFill>
              </a:rPr>
              <a:t>Phase</a:t>
            </a:r>
            <a:r>
              <a:rPr lang="nl-BE" sz="1600" dirty="0">
                <a:solidFill>
                  <a:schemeClr val="bg1"/>
                </a:solidFill>
              </a:rPr>
              <a:t> Ib</a:t>
            </a:r>
          </a:p>
          <a:p>
            <a:pPr algn="ctr"/>
            <a:r>
              <a:rPr lang="nl-BE" sz="1600" dirty="0" err="1">
                <a:solidFill>
                  <a:schemeClr val="bg1"/>
                </a:solidFill>
              </a:rPr>
              <a:t>Vaccination</a:t>
            </a:r>
            <a:r>
              <a:rPr lang="nl-BE" sz="1600" dirty="0">
                <a:solidFill>
                  <a:schemeClr val="bg1"/>
                </a:solidFill>
              </a:rPr>
              <a:t> </a:t>
            </a:r>
            <a:r>
              <a:rPr lang="nl-BE" sz="1600" dirty="0" err="1">
                <a:solidFill>
                  <a:schemeClr val="bg1"/>
                </a:solidFill>
              </a:rPr>
              <a:t>centralisée</a:t>
            </a:r>
            <a:r>
              <a:rPr lang="nl-BE" sz="1600" dirty="0">
                <a:solidFill>
                  <a:schemeClr val="bg1"/>
                </a:solidFill>
              </a:rPr>
              <a:t>, </a:t>
            </a:r>
            <a:r>
              <a:rPr lang="nl-BE" sz="1600" dirty="0" err="1">
                <a:solidFill>
                  <a:schemeClr val="bg1"/>
                </a:solidFill>
              </a:rPr>
              <a:t>Élargissement</a:t>
            </a:r>
            <a:r>
              <a:rPr lang="nl-BE" sz="1600" dirty="0">
                <a:solidFill>
                  <a:schemeClr val="bg1"/>
                </a:solidFill>
              </a:rPr>
              <a:t> des </a:t>
            </a:r>
            <a:r>
              <a:rPr lang="nl-BE" sz="1600" dirty="0" err="1">
                <a:solidFill>
                  <a:schemeClr val="bg1"/>
                </a:solidFill>
              </a:rPr>
              <a:t>groupes</a:t>
            </a:r>
            <a:r>
              <a:rPr lang="nl-BE" sz="1600" dirty="0">
                <a:solidFill>
                  <a:schemeClr val="bg1"/>
                </a:solidFill>
              </a:rPr>
              <a:t> </a:t>
            </a:r>
            <a:r>
              <a:rPr lang="nl-BE" sz="1600" dirty="0" err="1">
                <a:solidFill>
                  <a:schemeClr val="bg1"/>
                </a:solidFill>
              </a:rPr>
              <a:t>prioritaires</a:t>
            </a:r>
            <a:endParaRPr lang="nl-BE" sz="1600" dirty="0">
              <a:solidFill>
                <a:schemeClr val="bg1"/>
              </a:solidFill>
            </a:endParaRPr>
          </a:p>
        </p:txBody>
      </p:sp>
      <p:sp>
        <p:nvSpPr>
          <p:cNvPr id="20" name="Pijl: punthaak 19">
            <a:extLst>
              <a:ext uri="{FF2B5EF4-FFF2-40B4-BE49-F238E27FC236}">
                <a16:creationId xmlns:a16="http://schemas.microsoft.com/office/drawing/2014/main" id="{E9EC830C-012C-4505-9182-1AF035683646}"/>
              </a:ext>
            </a:extLst>
          </p:cNvPr>
          <p:cNvSpPr/>
          <p:nvPr/>
        </p:nvSpPr>
        <p:spPr>
          <a:xfrm>
            <a:off x="8542533" y="707926"/>
            <a:ext cx="3554858" cy="987376"/>
          </a:xfrm>
          <a:prstGeom prst="chevron">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solidFill>
                  <a:schemeClr val="tx1"/>
                </a:solidFill>
              </a:rPr>
              <a:t>Phase</a:t>
            </a:r>
            <a:r>
              <a:rPr lang="nl-BE" sz="1600" dirty="0">
                <a:solidFill>
                  <a:schemeClr val="tx1"/>
                </a:solidFill>
              </a:rPr>
              <a:t> II</a:t>
            </a:r>
          </a:p>
          <a:p>
            <a:pPr algn="ctr"/>
            <a:r>
              <a:rPr lang="nl-BE" sz="1600" dirty="0" err="1">
                <a:solidFill>
                  <a:schemeClr val="tx1"/>
                </a:solidFill>
              </a:rPr>
              <a:t>Élargissement</a:t>
            </a:r>
            <a:r>
              <a:rPr lang="nl-BE" sz="1600" dirty="0">
                <a:solidFill>
                  <a:schemeClr val="tx1"/>
                </a:solidFill>
              </a:rPr>
              <a:t> </a:t>
            </a:r>
            <a:r>
              <a:rPr lang="nl-BE" sz="1600" dirty="0" err="1">
                <a:solidFill>
                  <a:schemeClr val="tx1"/>
                </a:solidFill>
              </a:rPr>
              <a:t>aux</a:t>
            </a:r>
            <a:r>
              <a:rPr lang="nl-BE" sz="1600" dirty="0">
                <a:solidFill>
                  <a:schemeClr val="tx1"/>
                </a:solidFill>
              </a:rPr>
              <a:t> </a:t>
            </a:r>
            <a:r>
              <a:rPr lang="nl-BE" sz="1600" dirty="0" err="1">
                <a:solidFill>
                  <a:schemeClr val="tx1"/>
                </a:solidFill>
              </a:rPr>
              <a:t>groupes</a:t>
            </a:r>
            <a:r>
              <a:rPr lang="nl-BE" sz="1600" dirty="0">
                <a:solidFill>
                  <a:schemeClr val="tx1"/>
                </a:solidFill>
              </a:rPr>
              <a:t> à </a:t>
            </a:r>
            <a:r>
              <a:rPr lang="nl-BE" sz="1600" dirty="0" err="1">
                <a:solidFill>
                  <a:schemeClr val="tx1"/>
                </a:solidFill>
              </a:rPr>
              <a:t>faible</a:t>
            </a:r>
            <a:r>
              <a:rPr lang="nl-BE" sz="1600" dirty="0">
                <a:solidFill>
                  <a:schemeClr val="tx1"/>
                </a:solidFill>
              </a:rPr>
              <a:t> </a:t>
            </a:r>
            <a:r>
              <a:rPr lang="nl-BE" sz="1600" dirty="0" err="1">
                <a:solidFill>
                  <a:schemeClr val="tx1"/>
                </a:solidFill>
              </a:rPr>
              <a:t>risque</a:t>
            </a:r>
            <a:endParaRPr lang="nl-BE" sz="1600" dirty="0">
              <a:solidFill>
                <a:schemeClr val="tx1"/>
              </a:solidFill>
            </a:endParaRPr>
          </a:p>
          <a:p>
            <a:pPr algn="ctr"/>
            <a:endParaRPr lang="nl-BE" sz="1600" dirty="0">
              <a:solidFill>
                <a:schemeClr val="tx1"/>
              </a:solidFill>
            </a:endParaRPr>
          </a:p>
        </p:txBody>
      </p:sp>
      <p:sp>
        <p:nvSpPr>
          <p:cNvPr id="11" name="Tekstvak 10">
            <a:extLst>
              <a:ext uri="{FF2B5EF4-FFF2-40B4-BE49-F238E27FC236}">
                <a16:creationId xmlns:a16="http://schemas.microsoft.com/office/drawing/2014/main" id="{D156A386-381C-482E-AF42-368E49EEE46C}"/>
              </a:ext>
            </a:extLst>
          </p:cNvPr>
          <p:cNvSpPr txBox="1"/>
          <p:nvPr/>
        </p:nvSpPr>
        <p:spPr>
          <a:xfrm>
            <a:off x="-24680" y="1043444"/>
            <a:ext cx="1656184" cy="584775"/>
          </a:xfrm>
          <a:prstGeom prst="rect">
            <a:avLst/>
          </a:prstGeom>
          <a:noFill/>
        </p:spPr>
        <p:txBody>
          <a:bodyPr wrap="square" rtlCol="0">
            <a:spAutoFit/>
          </a:bodyPr>
          <a:lstStyle/>
          <a:p>
            <a:r>
              <a:rPr lang="nl-BE" sz="1600" dirty="0" err="1">
                <a:solidFill>
                  <a:srgbClr val="00B0F0"/>
                </a:solidFill>
              </a:rPr>
              <a:t>Déploiement</a:t>
            </a:r>
            <a:r>
              <a:rPr lang="nl-BE" sz="1600" dirty="0">
                <a:solidFill>
                  <a:srgbClr val="00B0F0"/>
                </a:solidFill>
              </a:rPr>
              <a:t> </a:t>
            </a:r>
            <a:r>
              <a:rPr lang="nl-BE" sz="1600" dirty="0" err="1">
                <a:solidFill>
                  <a:srgbClr val="00B0F0"/>
                </a:solidFill>
              </a:rPr>
              <a:t>progressif</a:t>
            </a:r>
            <a:endParaRPr lang="nl-BE" sz="1600" dirty="0">
              <a:solidFill>
                <a:srgbClr val="00B0F0"/>
              </a:solidFill>
            </a:endParaRPr>
          </a:p>
        </p:txBody>
      </p:sp>
      <p:sp>
        <p:nvSpPr>
          <p:cNvPr id="21" name="Tekstvak 20">
            <a:extLst>
              <a:ext uri="{FF2B5EF4-FFF2-40B4-BE49-F238E27FC236}">
                <a16:creationId xmlns:a16="http://schemas.microsoft.com/office/drawing/2014/main" id="{C6EA9765-5D5B-4A29-BFD9-DE8BD9D26A6D}"/>
              </a:ext>
            </a:extLst>
          </p:cNvPr>
          <p:cNvSpPr txBox="1"/>
          <p:nvPr/>
        </p:nvSpPr>
        <p:spPr>
          <a:xfrm>
            <a:off x="-3413" y="1824022"/>
            <a:ext cx="1584176" cy="584775"/>
          </a:xfrm>
          <a:prstGeom prst="rect">
            <a:avLst/>
          </a:prstGeom>
          <a:noFill/>
        </p:spPr>
        <p:txBody>
          <a:bodyPr wrap="square" rtlCol="0">
            <a:spAutoFit/>
          </a:bodyPr>
          <a:lstStyle/>
          <a:p>
            <a:r>
              <a:rPr lang="nl-BE" sz="1600" dirty="0" err="1">
                <a:solidFill>
                  <a:srgbClr val="00B0F0"/>
                </a:solidFill>
              </a:rPr>
              <a:t>Caractéristiques</a:t>
            </a:r>
            <a:r>
              <a:rPr lang="nl-BE" sz="1600" dirty="0">
                <a:solidFill>
                  <a:srgbClr val="00B0F0"/>
                </a:solidFill>
              </a:rPr>
              <a:t> des vaccins</a:t>
            </a:r>
          </a:p>
        </p:txBody>
      </p:sp>
      <p:sp>
        <p:nvSpPr>
          <p:cNvPr id="26" name="Tekstvak 25">
            <a:extLst>
              <a:ext uri="{FF2B5EF4-FFF2-40B4-BE49-F238E27FC236}">
                <a16:creationId xmlns:a16="http://schemas.microsoft.com/office/drawing/2014/main" id="{D5E81727-5C69-4D7A-B9D3-97CD8015A5B7}"/>
              </a:ext>
            </a:extLst>
          </p:cNvPr>
          <p:cNvSpPr txBox="1"/>
          <p:nvPr/>
        </p:nvSpPr>
        <p:spPr>
          <a:xfrm>
            <a:off x="11324" y="3308278"/>
            <a:ext cx="1584176" cy="584775"/>
          </a:xfrm>
          <a:prstGeom prst="rect">
            <a:avLst/>
          </a:prstGeom>
          <a:noFill/>
        </p:spPr>
        <p:txBody>
          <a:bodyPr wrap="square" rtlCol="0">
            <a:spAutoFit/>
          </a:bodyPr>
          <a:lstStyle/>
          <a:p>
            <a:r>
              <a:rPr lang="nl-BE" sz="1600" dirty="0" err="1">
                <a:solidFill>
                  <a:srgbClr val="00B0F0"/>
                </a:solidFill>
              </a:rPr>
              <a:t>Groupes</a:t>
            </a:r>
            <a:r>
              <a:rPr lang="nl-BE" sz="1600" dirty="0">
                <a:solidFill>
                  <a:srgbClr val="00B0F0"/>
                </a:solidFill>
              </a:rPr>
              <a:t> </a:t>
            </a:r>
            <a:r>
              <a:rPr lang="nl-BE" sz="1600" dirty="0" err="1">
                <a:solidFill>
                  <a:srgbClr val="00B0F0"/>
                </a:solidFill>
              </a:rPr>
              <a:t>cibles</a:t>
            </a:r>
            <a:r>
              <a:rPr lang="nl-BE" sz="1600" dirty="0">
                <a:solidFill>
                  <a:srgbClr val="00B0F0"/>
                </a:solidFill>
              </a:rPr>
              <a:t> (avis CSS)</a:t>
            </a:r>
          </a:p>
        </p:txBody>
      </p:sp>
      <p:sp>
        <p:nvSpPr>
          <p:cNvPr id="30" name="Tekstvak 29">
            <a:extLst>
              <a:ext uri="{FF2B5EF4-FFF2-40B4-BE49-F238E27FC236}">
                <a16:creationId xmlns:a16="http://schemas.microsoft.com/office/drawing/2014/main" id="{AF9B96CF-0AA1-4A9B-816E-BFD3FA1CD91E}"/>
              </a:ext>
            </a:extLst>
          </p:cNvPr>
          <p:cNvSpPr txBox="1"/>
          <p:nvPr/>
        </p:nvSpPr>
        <p:spPr>
          <a:xfrm>
            <a:off x="2146" y="5867980"/>
            <a:ext cx="1584176" cy="338554"/>
          </a:xfrm>
          <a:prstGeom prst="rect">
            <a:avLst/>
          </a:prstGeom>
          <a:noFill/>
        </p:spPr>
        <p:txBody>
          <a:bodyPr wrap="square" rtlCol="0">
            <a:spAutoFit/>
          </a:bodyPr>
          <a:lstStyle/>
          <a:p>
            <a:r>
              <a:rPr lang="nl-BE" sz="1600" dirty="0">
                <a:solidFill>
                  <a:srgbClr val="00B0F0"/>
                </a:solidFill>
              </a:rPr>
              <a:t>Administration</a:t>
            </a:r>
          </a:p>
        </p:txBody>
      </p:sp>
      <p:sp>
        <p:nvSpPr>
          <p:cNvPr id="31" name="Tekstvak 30">
            <a:extLst>
              <a:ext uri="{FF2B5EF4-FFF2-40B4-BE49-F238E27FC236}">
                <a16:creationId xmlns:a16="http://schemas.microsoft.com/office/drawing/2014/main" id="{3F5B71B5-F3C8-4DC6-AED9-472898ADE93E}"/>
              </a:ext>
            </a:extLst>
          </p:cNvPr>
          <p:cNvSpPr txBox="1"/>
          <p:nvPr/>
        </p:nvSpPr>
        <p:spPr>
          <a:xfrm>
            <a:off x="5002824" y="6031001"/>
            <a:ext cx="3106632" cy="738664"/>
          </a:xfrm>
          <a:prstGeom prst="rect">
            <a:avLst/>
          </a:prstGeom>
          <a:solidFill>
            <a:srgbClr val="CCECFF"/>
          </a:solidFill>
          <a:ln>
            <a:noFill/>
          </a:ln>
        </p:spPr>
        <p:txBody>
          <a:bodyPr wrap="square" rtlCol="0">
            <a:spAutoFit/>
          </a:bodyPr>
          <a:lstStyle/>
          <a:p>
            <a:pPr algn="ctr"/>
            <a:r>
              <a:rPr lang="fr-BE" sz="1400" dirty="0"/>
              <a:t>Centres de tri et de vaccination de la 1e ligne et gestion locale</a:t>
            </a:r>
          </a:p>
          <a:p>
            <a:pPr algn="ctr"/>
            <a:r>
              <a:rPr lang="fr-BE" sz="1400" dirty="0"/>
              <a:t>Centres de vaccination à large échelle</a:t>
            </a:r>
          </a:p>
        </p:txBody>
      </p:sp>
      <p:sp>
        <p:nvSpPr>
          <p:cNvPr id="32" name="Tekstvak 31">
            <a:extLst>
              <a:ext uri="{FF2B5EF4-FFF2-40B4-BE49-F238E27FC236}">
                <a16:creationId xmlns:a16="http://schemas.microsoft.com/office/drawing/2014/main" id="{8652D9C0-54D9-4680-BDFB-54AD8EAE401E}"/>
              </a:ext>
            </a:extLst>
          </p:cNvPr>
          <p:cNvSpPr txBox="1"/>
          <p:nvPr/>
        </p:nvSpPr>
        <p:spPr>
          <a:xfrm>
            <a:off x="8567268" y="6031001"/>
            <a:ext cx="3106632" cy="738664"/>
          </a:xfrm>
          <a:prstGeom prst="rect">
            <a:avLst/>
          </a:prstGeom>
          <a:solidFill>
            <a:schemeClr val="accent6">
              <a:lumMod val="20000"/>
              <a:lumOff val="80000"/>
            </a:schemeClr>
          </a:solidFill>
          <a:ln>
            <a:noFill/>
          </a:ln>
        </p:spPr>
        <p:txBody>
          <a:bodyPr wrap="square" rtlCol="0">
            <a:spAutoFit/>
          </a:bodyPr>
          <a:lstStyle/>
          <a:p>
            <a:pPr algn="ctr"/>
            <a:r>
              <a:rPr lang="fr-BE" sz="1400" dirty="0"/>
              <a:t>Poursuite </a:t>
            </a:r>
            <a:r>
              <a:rPr lang="fr-BE" sz="1400" dirty="0" err="1"/>
              <a:t>Ia</a:t>
            </a:r>
            <a:r>
              <a:rPr lang="fr-BE" sz="1400" dirty="0"/>
              <a:t> et </a:t>
            </a:r>
            <a:r>
              <a:rPr lang="fr-BE" sz="1400" dirty="0" err="1"/>
              <a:t>Ib</a:t>
            </a:r>
            <a:endParaRPr lang="fr-BE" sz="1400" dirty="0"/>
          </a:p>
          <a:p>
            <a:pPr algn="ctr"/>
            <a:r>
              <a:rPr lang="fr-BE" sz="1400" dirty="0"/>
              <a:t>Autres canaux à développer avec 1e ligne, entreprises, écoles…</a:t>
            </a:r>
          </a:p>
        </p:txBody>
      </p:sp>
      <p:cxnSp>
        <p:nvCxnSpPr>
          <p:cNvPr id="34" name="Rechte verbindingslijn 33">
            <a:extLst>
              <a:ext uri="{FF2B5EF4-FFF2-40B4-BE49-F238E27FC236}">
                <a16:creationId xmlns:a16="http://schemas.microsoft.com/office/drawing/2014/main" id="{4FDB4FFD-A340-489D-90E2-D300B504A3AB}"/>
              </a:ext>
            </a:extLst>
          </p:cNvPr>
          <p:cNvCxnSpPr>
            <a:cxnSpLocks/>
          </p:cNvCxnSpPr>
          <p:nvPr/>
        </p:nvCxnSpPr>
        <p:spPr>
          <a:xfrm>
            <a:off x="8328248" y="1695302"/>
            <a:ext cx="0" cy="4614018"/>
          </a:xfrm>
          <a:prstGeom prst="line">
            <a:avLst/>
          </a:prstGeom>
          <a:ln w="38100">
            <a:solidFill>
              <a:schemeClr val="tx2">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9F6CA078-E01C-4E7A-89B1-185147269B12}"/>
              </a:ext>
            </a:extLst>
          </p:cNvPr>
          <p:cNvCxnSpPr>
            <a:cxnSpLocks/>
          </p:cNvCxnSpPr>
          <p:nvPr/>
        </p:nvCxnSpPr>
        <p:spPr>
          <a:xfrm>
            <a:off x="4829332" y="1700808"/>
            <a:ext cx="0" cy="4608512"/>
          </a:xfrm>
          <a:prstGeom prst="line">
            <a:avLst/>
          </a:prstGeom>
          <a:ln w="381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Pijl: vijfhoek 6">
            <a:extLst>
              <a:ext uri="{FF2B5EF4-FFF2-40B4-BE49-F238E27FC236}">
                <a16:creationId xmlns:a16="http://schemas.microsoft.com/office/drawing/2014/main" id="{BBC02BB6-AC80-4CA2-BA0D-3C93E7152542}"/>
              </a:ext>
            </a:extLst>
          </p:cNvPr>
          <p:cNvSpPr/>
          <p:nvPr/>
        </p:nvSpPr>
        <p:spPr>
          <a:xfrm>
            <a:off x="1527477" y="2551888"/>
            <a:ext cx="7808883" cy="377742"/>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err="1">
                <a:solidFill>
                  <a:srgbClr val="0070C0"/>
                </a:solidFill>
              </a:rPr>
              <a:t>Résidents</a:t>
            </a:r>
            <a:r>
              <a:rPr lang="nl-BE" sz="1600" dirty="0">
                <a:solidFill>
                  <a:srgbClr val="0070C0"/>
                </a:solidFill>
              </a:rPr>
              <a:t>/</a:t>
            </a:r>
            <a:r>
              <a:rPr lang="nl-BE" sz="1600" dirty="0" err="1">
                <a:solidFill>
                  <a:srgbClr val="0070C0"/>
                </a:solidFill>
              </a:rPr>
              <a:t>Patients</a:t>
            </a:r>
            <a:r>
              <a:rPr lang="nl-BE" sz="1600" dirty="0">
                <a:solidFill>
                  <a:srgbClr val="0070C0"/>
                </a:solidFill>
              </a:rPr>
              <a:t>: MR/MRS </a:t>
            </a:r>
            <a:r>
              <a:rPr lang="nl-BE" sz="1600" dirty="0">
                <a:solidFill>
                  <a:srgbClr val="0070C0"/>
                </a:solidFill>
                <a:sym typeface="Wingdings" panose="05000000000000000000" pitchFamily="2" charset="2"/>
              </a:rPr>
              <a:t>           </a:t>
            </a:r>
            <a:r>
              <a:rPr lang="nl-BE" sz="1600" dirty="0" err="1">
                <a:solidFill>
                  <a:srgbClr val="0070C0"/>
                </a:solidFill>
                <a:sym typeface="Wingdings" panose="05000000000000000000" pitchFamily="2" charset="2"/>
              </a:rPr>
              <a:t>institutions</a:t>
            </a:r>
            <a:r>
              <a:rPr lang="nl-BE" sz="1600" dirty="0">
                <a:solidFill>
                  <a:srgbClr val="0070C0"/>
                </a:solidFill>
                <a:sym typeface="Wingdings" panose="05000000000000000000" pitchFamily="2" charset="2"/>
              </a:rPr>
              <a:t> de </a:t>
            </a:r>
            <a:r>
              <a:rPr lang="nl-BE" sz="1600" dirty="0" err="1">
                <a:solidFill>
                  <a:srgbClr val="0070C0"/>
                </a:solidFill>
                <a:sym typeface="Wingdings" panose="05000000000000000000" pitchFamily="2" charset="2"/>
              </a:rPr>
              <a:t>soins</a:t>
            </a:r>
            <a:r>
              <a:rPr lang="nl-BE" sz="1600" dirty="0">
                <a:solidFill>
                  <a:srgbClr val="0070C0"/>
                </a:solidFill>
                <a:sym typeface="Wingdings" panose="05000000000000000000" pitchFamily="2" charset="2"/>
              </a:rPr>
              <a:t> (</a:t>
            </a:r>
            <a:r>
              <a:rPr lang="nl-BE" sz="1600" dirty="0">
                <a:solidFill>
                  <a:srgbClr val="0070C0"/>
                </a:solidFill>
              </a:rPr>
              <a:t>e.a. </a:t>
            </a:r>
            <a:r>
              <a:rPr lang="nl-BE" sz="1600" dirty="0" err="1">
                <a:solidFill>
                  <a:srgbClr val="0070C0"/>
                </a:solidFill>
              </a:rPr>
              <a:t>institutions</a:t>
            </a:r>
            <a:r>
              <a:rPr lang="nl-BE" sz="1600" dirty="0">
                <a:solidFill>
                  <a:srgbClr val="0070C0"/>
                </a:solidFill>
              </a:rPr>
              <a:t> </a:t>
            </a:r>
            <a:r>
              <a:rPr lang="nl-BE" sz="1600" dirty="0" err="1">
                <a:solidFill>
                  <a:srgbClr val="0070C0"/>
                </a:solidFill>
              </a:rPr>
              <a:t>collectives</a:t>
            </a:r>
            <a:r>
              <a:rPr lang="nl-BE" sz="1600" dirty="0">
                <a:solidFill>
                  <a:srgbClr val="0070C0"/>
                </a:solidFill>
              </a:rPr>
              <a:t>) </a:t>
            </a:r>
          </a:p>
        </p:txBody>
      </p:sp>
      <p:sp>
        <p:nvSpPr>
          <p:cNvPr id="39" name="Pijl: vijfhoek 38">
            <a:extLst>
              <a:ext uri="{FF2B5EF4-FFF2-40B4-BE49-F238E27FC236}">
                <a16:creationId xmlns:a16="http://schemas.microsoft.com/office/drawing/2014/main" id="{7B2489C5-9752-4D67-AC82-A4357081BF65}"/>
              </a:ext>
            </a:extLst>
          </p:cNvPr>
          <p:cNvSpPr/>
          <p:nvPr/>
        </p:nvSpPr>
        <p:spPr>
          <a:xfrm>
            <a:off x="1527477" y="2994443"/>
            <a:ext cx="3301855" cy="256698"/>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a:solidFill>
                  <a:srgbClr val="0070C0"/>
                </a:solidFill>
              </a:rPr>
              <a:t>Front line HCSW: MR/MRS</a:t>
            </a:r>
          </a:p>
        </p:txBody>
      </p:sp>
      <p:sp>
        <p:nvSpPr>
          <p:cNvPr id="40" name="Pijl: vijfhoek 39">
            <a:extLst>
              <a:ext uri="{FF2B5EF4-FFF2-40B4-BE49-F238E27FC236}">
                <a16:creationId xmlns:a16="http://schemas.microsoft.com/office/drawing/2014/main" id="{80CCC96E-27AC-42DE-BC68-B956A8508EE0}"/>
              </a:ext>
            </a:extLst>
          </p:cNvPr>
          <p:cNvSpPr/>
          <p:nvPr/>
        </p:nvSpPr>
        <p:spPr>
          <a:xfrm>
            <a:off x="3700200" y="4345841"/>
            <a:ext cx="4988088" cy="31526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err="1">
                <a:solidFill>
                  <a:srgbClr val="0070C0"/>
                </a:solidFill>
              </a:rPr>
              <a:t>Autres</a:t>
            </a:r>
            <a:r>
              <a:rPr lang="nl-BE" sz="1600" dirty="0">
                <a:solidFill>
                  <a:srgbClr val="0070C0"/>
                </a:solidFill>
              </a:rPr>
              <a:t> HCSW, </a:t>
            </a:r>
            <a:r>
              <a:rPr lang="nl-BE" sz="1600" dirty="0" err="1">
                <a:solidFill>
                  <a:srgbClr val="0070C0"/>
                </a:solidFill>
              </a:rPr>
              <a:t>personnel</a:t>
            </a:r>
            <a:r>
              <a:rPr lang="nl-BE" sz="1600" dirty="0">
                <a:solidFill>
                  <a:srgbClr val="0070C0"/>
                </a:solidFill>
              </a:rPr>
              <a:t> </a:t>
            </a:r>
          </a:p>
        </p:txBody>
      </p:sp>
      <p:sp>
        <p:nvSpPr>
          <p:cNvPr id="41" name="Pijl: vijfhoek 40">
            <a:extLst>
              <a:ext uri="{FF2B5EF4-FFF2-40B4-BE49-F238E27FC236}">
                <a16:creationId xmlns:a16="http://schemas.microsoft.com/office/drawing/2014/main" id="{62ED67BF-5247-4167-81F9-141FADFE4636}"/>
              </a:ext>
            </a:extLst>
          </p:cNvPr>
          <p:cNvSpPr/>
          <p:nvPr/>
        </p:nvSpPr>
        <p:spPr>
          <a:xfrm>
            <a:off x="4977220" y="4730658"/>
            <a:ext cx="5427067" cy="323889"/>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a:solidFill>
                  <a:srgbClr val="0070C0"/>
                </a:solidFill>
              </a:rPr>
              <a:t>65+ en </a:t>
            </a:r>
            <a:r>
              <a:rPr lang="nl-BE" sz="1600" dirty="0" err="1">
                <a:solidFill>
                  <a:srgbClr val="0070C0"/>
                </a:solidFill>
              </a:rPr>
              <a:t>ambulatoire</a:t>
            </a:r>
            <a:r>
              <a:rPr lang="nl-BE" sz="1600" dirty="0">
                <a:solidFill>
                  <a:srgbClr val="0070C0"/>
                </a:solidFill>
              </a:rPr>
              <a:t> (</a:t>
            </a:r>
            <a:r>
              <a:rPr lang="nl-BE" sz="1600" dirty="0" err="1">
                <a:solidFill>
                  <a:srgbClr val="0070C0"/>
                </a:solidFill>
              </a:rPr>
              <a:t>catégories</a:t>
            </a:r>
            <a:r>
              <a:rPr lang="nl-BE" sz="1600" dirty="0">
                <a:solidFill>
                  <a:srgbClr val="0070C0"/>
                </a:solidFill>
              </a:rPr>
              <a:t> </a:t>
            </a:r>
            <a:r>
              <a:rPr lang="nl-BE" sz="1600" dirty="0" err="1">
                <a:solidFill>
                  <a:srgbClr val="0070C0"/>
                </a:solidFill>
              </a:rPr>
              <a:t>d’âge</a:t>
            </a:r>
            <a:r>
              <a:rPr lang="nl-BE" sz="1600" dirty="0">
                <a:solidFill>
                  <a:srgbClr val="0070C0"/>
                </a:solidFill>
              </a:rPr>
              <a:t>)</a:t>
            </a:r>
          </a:p>
        </p:txBody>
      </p:sp>
      <p:sp>
        <p:nvSpPr>
          <p:cNvPr id="42" name="Pijl: vijfhoek 41">
            <a:extLst>
              <a:ext uri="{FF2B5EF4-FFF2-40B4-BE49-F238E27FC236}">
                <a16:creationId xmlns:a16="http://schemas.microsoft.com/office/drawing/2014/main" id="{9F6D6851-8FC1-48CB-91DC-EA87532AA43B}"/>
              </a:ext>
            </a:extLst>
          </p:cNvPr>
          <p:cNvSpPr/>
          <p:nvPr/>
        </p:nvSpPr>
        <p:spPr>
          <a:xfrm>
            <a:off x="4977219" y="5123686"/>
            <a:ext cx="5427067" cy="29794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err="1">
                <a:solidFill>
                  <a:srgbClr val="0070C0"/>
                </a:solidFill>
              </a:rPr>
              <a:t>Patients</a:t>
            </a:r>
            <a:r>
              <a:rPr lang="nl-BE" sz="1600" dirty="0">
                <a:solidFill>
                  <a:srgbClr val="0070C0"/>
                </a:solidFill>
              </a:rPr>
              <a:t> à </a:t>
            </a:r>
            <a:r>
              <a:rPr lang="nl-BE" sz="1600" dirty="0" err="1">
                <a:solidFill>
                  <a:srgbClr val="0070C0"/>
                </a:solidFill>
              </a:rPr>
              <a:t>risque</a:t>
            </a:r>
            <a:r>
              <a:rPr lang="nl-BE" sz="1600" dirty="0">
                <a:solidFill>
                  <a:srgbClr val="0070C0"/>
                </a:solidFill>
              </a:rPr>
              <a:t> 45-65 </a:t>
            </a:r>
            <a:r>
              <a:rPr lang="nl-BE" sz="1600" dirty="0" err="1">
                <a:solidFill>
                  <a:srgbClr val="0070C0"/>
                </a:solidFill>
              </a:rPr>
              <a:t>ans</a:t>
            </a:r>
            <a:endParaRPr lang="nl-BE" sz="1600" dirty="0">
              <a:solidFill>
                <a:srgbClr val="0070C0"/>
              </a:solidFill>
            </a:endParaRPr>
          </a:p>
        </p:txBody>
      </p:sp>
      <p:sp>
        <p:nvSpPr>
          <p:cNvPr id="43" name="Pijl: vijfhoek 42">
            <a:extLst>
              <a:ext uri="{FF2B5EF4-FFF2-40B4-BE49-F238E27FC236}">
                <a16:creationId xmlns:a16="http://schemas.microsoft.com/office/drawing/2014/main" id="{25E76FBE-71D9-477D-8EF2-C32D58F00280}"/>
              </a:ext>
            </a:extLst>
          </p:cNvPr>
          <p:cNvSpPr/>
          <p:nvPr/>
        </p:nvSpPr>
        <p:spPr>
          <a:xfrm>
            <a:off x="1686040" y="3315134"/>
            <a:ext cx="4669711" cy="247931"/>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a:solidFill>
                  <a:srgbClr val="0070C0"/>
                </a:solidFill>
              </a:rPr>
              <a:t>Front line HCSW: 1ère </a:t>
            </a:r>
            <a:r>
              <a:rPr lang="nl-BE" sz="1600" dirty="0" err="1">
                <a:solidFill>
                  <a:srgbClr val="0070C0"/>
                </a:solidFill>
              </a:rPr>
              <a:t>ligne</a:t>
            </a:r>
            <a:endParaRPr lang="nl-BE" sz="1600" dirty="0">
              <a:solidFill>
                <a:srgbClr val="0070C0"/>
              </a:solidFill>
            </a:endParaRPr>
          </a:p>
        </p:txBody>
      </p:sp>
      <p:sp>
        <p:nvSpPr>
          <p:cNvPr id="44" name="Pijl: vijfhoek 43">
            <a:extLst>
              <a:ext uri="{FF2B5EF4-FFF2-40B4-BE49-F238E27FC236}">
                <a16:creationId xmlns:a16="http://schemas.microsoft.com/office/drawing/2014/main" id="{B60FD1DB-0313-4AE0-A675-F27A993D563E}"/>
              </a:ext>
            </a:extLst>
          </p:cNvPr>
          <p:cNvSpPr/>
          <p:nvPr/>
        </p:nvSpPr>
        <p:spPr>
          <a:xfrm>
            <a:off x="3700200" y="3977757"/>
            <a:ext cx="4988088" cy="321047"/>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a:solidFill>
                  <a:srgbClr val="0070C0"/>
                </a:solidFill>
              </a:rPr>
              <a:t>Front line HCSW: </a:t>
            </a:r>
            <a:r>
              <a:rPr lang="nl-BE" sz="1600" dirty="0" err="1">
                <a:solidFill>
                  <a:srgbClr val="0070C0"/>
                </a:solidFill>
              </a:rPr>
              <a:t>institutions</a:t>
            </a:r>
            <a:r>
              <a:rPr lang="nl-BE" sz="1600" dirty="0">
                <a:solidFill>
                  <a:srgbClr val="0070C0"/>
                </a:solidFill>
              </a:rPr>
              <a:t> </a:t>
            </a:r>
            <a:r>
              <a:rPr lang="nl-BE" sz="1600" dirty="0" err="1">
                <a:solidFill>
                  <a:srgbClr val="0070C0"/>
                </a:solidFill>
              </a:rPr>
              <a:t>collectives</a:t>
            </a:r>
            <a:r>
              <a:rPr lang="nl-BE" sz="1600" dirty="0">
                <a:solidFill>
                  <a:srgbClr val="0070C0"/>
                </a:solidFill>
              </a:rPr>
              <a:t> de </a:t>
            </a:r>
            <a:r>
              <a:rPr lang="nl-BE" sz="1600" dirty="0" err="1">
                <a:solidFill>
                  <a:srgbClr val="0070C0"/>
                </a:solidFill>
              </a:rPr>
              <a:t>soins</a:t>
            </a:r>
            <a:endParaRPr lang="nl-BE" sz="1600" dirty="0">
              <a:solidFill>
                <a:srgbClr val="0070C0"/>
              </a:solidFill>
            </a:endParaRPr>
          </a:p>
        </p:txBody>
      </p:sp>
      <p:pic>
        <p:nvPicPr>
          <p:cNvPr id="4" name="Afbeelding 3">
            <a:extLst>
              <a:ext uri="{FF2B5EF4-FFF2-40B4-BE49-F238E27FC236}">
                <a16:creationId xmlns:a16="http://schemas.microsoft.com/office/drawing/2014/main" id="{C41724B3-DD13-4C92-B6A1-912C5D9AD9D3}"/>
              </a:ext>
            </a:extLst>
          </p:cNvPr>
          <p:cNvPicPr>
            <a:picLocks noChangeAspect="1"/>
          </p:cNvPicPr>
          <p:nvPr/>
        </p:nvPicPr>
        <p:blipFill>
          <a:blip r:embed="rId2"/>
          <a:stretch>
            <a:fillRect/>
          </a:stretch>
        </p:blipFill>
        <p:spPr>
          <a:xfrm>
            <a:off x="2176320" y="1803032"/>
            <a:ext cx="707494" cy="665877"/>
          </a:xfrm>
          <a:prstGeom prst="rect">
            <a:avLst/>
          </a:prstGeom>
        </p:spPr>
      </p:pic>
      <p:pic>
        <p:nvPicPr>
          <p:cNvPr id="6" name="Afbeelding 5">
            <a:extLst>
              <a:ext uri="{FF2B5EF4-FFF2-40B4-BE49-F238E27FC236}">
                <a16:creationId xmlns:a16="http://schemas.microsoft.com/office/drawing/2014/main" id="{AD8389B0-2A61-4D64-8BF8-13CF80DED691}"/>
              </a:ext>
            </a:extLst>
          </p:cNvPr>
          <p:cNvPicPr>
            <a:picLocks noChangeAspect="1"/>
          </p:cNvPicPr>
          <p:nvPr/>
        </p:nvPicPr>
        <p:blipFill>
          <a:blip r:embed="rId3"/>
          <a:stretch>
            <a:fillRect/>
          </a:stretch>
        </p:blipFill>
        <p:spPr>
          <a:xfrm>
            <a:off x="5519936" y="1796803"/>
            <a:ext cx="703612" cy="672106"/>
          </a:xfrm>
          <a:prstGeom prst="rect">
            <a:avLst/>
          </a:prstGeom>
        </p:spPr>
      </p:pic>
      <p:pic>
        <p:nvPicPr>
          <p:cNvPr id="10" name="Afbeelding 9">
            <a:extLst>
              <a:ext uri="{FF2B5EF4-FFF2-40B4-BE49-F238E27FC236}">
                <a16:creationId xmlns:a16="http://schemas.microsoft.com/office/drawing/2014/main" id="{8546ECE9-2DFA-41D1-AD8A-2AE83878F389}"/>
              </a:ext>
            </a:extLst>
          </p:cNvPr>
          <p:cNvPicPr>
            <a:picLocks noChangeAspect="1"/>
          </p:cNvPicPr>
          <p:nvPr/>
        </p:nvPicPr>
        <p:blipFill>
          <a:blip r:embed="rId4"/>
          <a:stretch>
            <a:fillRect/>
          </a:stretch>
        </p:blipFill>
        <p:spPr>
          <a:xfrm>
            <a:off x="8688288" y="1763287"/>
            <a:ext cx="706334" cy="665387"/>
          </a:xfrm>
          <a:prstGeom prst="rect">
            <a:avLst/>
          </a:prstGeom>
        </p:spPr>
      </p:pic>
      <p:pic>
        <p:nvPicPr>
          <p:cNvPr id="12" name="Afbeelding 11">
            <a:extLst>
              <a:ext uri="{FF2B5EF4-FFF2-40B4-BE49-F238E27FC236}">
                <a16:creationId xmlns:a16="http://schemas.microsoft.com/office/drawing/2014/main" id="{BC28F3BB-7EA6-4116-9EA9-CBBD52366258}"/>
              </a:ext>
            </a:extLst>
          </p:cNvPr>
          <p:cNvPicPr>
            <a:picLocks noChangeAspect="1"/>
          </p:cNvPicPr>
          <p:nvPr/>
        </p:nvPicPr>
        <p:blipFill>
          <a:blip r:embed="rId5"/>
          <a:stretch>
            <a:fillRect/>
          </a:stretch>
        </p:blipFill>
        <p:spPr>
          <a:xfrm>
            <a:off x="11322789" y="1765779"/>
            <a:ext cx="688589" cy="662895"/>
          </a:xfrm>
          <a:prstGeom prst="rect">
            <a:avLst/>
          </a:prstGeom>
        </p:spPr>
      </p:pic>
      <p:pic>
        <p:nvPicPr>
          <p:cNvPr id="13" name="Afbeelding 12">
            <a:extLst>
              <a:ext uri="{FF2B5EF4-FFF2-40B4-BE49-F238E27FC236}">
                <a16:creationId xmlns:a16="http://schemas.microsoft.com/office/drawing/2014/main" id="{C46472C1-A56A-4C4A-B088-5B9F5C61FB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5000"/>
                    </a14:imgEffect>
                  </a14:imgLayer>
                </a14:imgProps>
              </a:ext>
            </a:extLst>
          </a:blip>
          <a:stretch>
            <a:fillRect/>
          </a:stretch>
        </p:blipFill>
        <p:spPr>
          <a:xfrm>
            <a:off x="6312330" y="1995676"/>
            <a:ext cx="1587911" cy="439941"/>
          </a:xfrm>
          <a:prstGeom prst="rect">
            <a:avLst/>
          </a:prstGeom>
        </p:spPr>
      </p:pic>
      <p:pic>
        <p:nvPicPr>
          <p:cNvPr id="33" name="Afbeelding 32">
            <a:extLst>
              <a:ext uri="{FF2B5EF4-FFF2-40B4-BE49-F238E27FC236}">
                <a16:creationId xmlns:a16="http://schemas.microsoft.com/office/drawing/2014/main" id="{14E78E4D-1A92-430C-ACCE-16EBA5E8EBAA}"/>
              </a:ext>
            </a:extLst>
          </p:cNvPr>
          <p:cNvPicPr>
            <a:picLocks noChangeAspect="1"/>
          </p:cNvPicPr>
          <p:nvPr/>
        </p:nvPicPr>
        <p:blipFill>
          <a:blip r:embed="rId8">
            <a:extLst>
              <a:ext uri="{BEBA8EAE-BF5A-486C-A8C5-ECC9F3942E4B}">
                <a14:imgProps xmlns:a14="http://schemas.microsoft.com/office/drawing/2010/main">
                  <a14:imgLayer r:embed="rId7">
                    <a14:imgEffect>
                      <a14:brightnessContrast bright="8000"/>
                    </a14:imgEffect>
                  </a14:imgLayer>
                </a14:imgProps>
              </a:ext>
            </a:extLst>
          </a:blip>
          <a:stretch>
            <a:fillRect/>
          </a:stretch>
        </p:blipFill>
        <p:spPr>
          <a:xfrm>
            <a:off x="9548649" y="1946328"/>
            <a:ext cx="1587911" cy="439941"/>
          </a:xfrm>
          <a:prstGeom prst="rect">
            <a:avLst/>
          </a:prstGeom>
        </p:spPr>
      </p:pic>
      <p:sp>
        <p:nvSpPr>
          <p:cNvPr id="14" name="Rechthoek 13">
            <a:extLst>
              <a:ext uri="{FF2B5EF4-FFF2-40B4-BE49-F238E27FC236}">
                <a16:creationId xmlns:a16="http://schemas.microsoft.com/office/drawing/2014/main" id="{345DD268-2C64-48B2-986F-C41C78AF5489}"/>
              </a:ext>
            </a:extLst>
          </p:cNvPr>
          <p:cNvSpPr/>
          <p:nvPr/>
        </p:nvSpPr>
        <p:spPr>
          <a:xfrm>
            <a:off x="2417242" y="1788687"/>
            <a:ext cx="288028" cy="183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 name="Rechthoek 34">
            <a:extLst>
              <a:ext uri="{FF2B5EF4-FFF2-40B4-BE49-F238E27FC236}">
                <a16:creationId xmlns:a16="http://schemas.microsoft.com/office/drawing/2014/main" id="{768548A6-24E1-4058-BC0E-EA52D1891E3B}"/>
              </a:ext>
            </a:extLst>
          </p:cNvPr>
          <p:cNvSpPr/>
          <p:nvPr/>
        </p:nvSpPr>
        <p:spPr>
          <a:xfrm>
            <a:off x="5447932" y="1772816"/>
            <a:ext cx="506820" cy="183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Rechthoek 44">
            <a:extLst>
              <a:ext uri="{FF2B5EF4-FFF2-40B4-BE49-F238E27FC236}">
                <a16:creationId xmlns:a16="http://schemas.microsoft.com/office/drawing/2014/main" id="{D3B59B0A-82DF-40F5-95CF-FAFDE070C82B}"/>
              </a:ext>
            </a:extLst>
          </p:cNvPr>
          <p:cNvSpPr/>
          <p:nvPr/>
        </p:nvSpPr>
        <p:spPr>
          <a:xfrm>
            <a:off x="11196053" y="1729294"/>
            <a:ext cx="628837" cy="2170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7" name="Pijl: vijfhoek 42">
            <a:extLst>
              <a:ext uri="{FF2B5EF4-FFF2-40B4-BE49-F238E27FC236}">
                <a16:creationId xmlns:a16="http://schemas.microsoft.com/office/drawing/2014/main" id="{25E76FBE-71D9-477D-8EF2-C32D58F00280}"/>
              </a:ext>
            </a:extLst>
          </p:cNvPr>
          <p:cNvSpPr/>
          <p:nvPr/>
        </p:nvSpPr>
        <p:spPr>
          <a:xfrm>
            <a:off x="1686040" y="3644012"/>
            <a:ext cx="4644994" cy="291665"/>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a:solidFill>
                  <a:srgbClr val="0070C0"/>
                </a:solidFill>
              </a:rPr>
              <a:t>Front line HCSW: </a:t>
            </a:r>
            <a:r>
              <a:rPr lang="nl-BE" sz="1600" dirty="0" err="1">
                <a:solidFill>
                  <a:srgbClr val="0070C0"/>
                </a:solidFill>
              </a:rPr>
              <a:t>hôpitaux</a:t>
            </a:r>
            <a:endParaRPr lang="nl-BE" sz="1600" dirty="0">
              <a:solidFill>
                <a:srgbClr val="0070C0"/>
              </a:solidFill>
            </a:endParaRPr>
          </a:p>
        </p:txBody>
      </p:sp>
      <p:sp>
        <p:nvSpPr>
          <p:cNvPr id="38" name="Pijl: vijfhoek 41">
            <a:extLst>
              <a:ext uri="{FF2B5EF4-FFF2-40B4-BE49-F238E27FC236}">
                <a16:creationId xmlns:a16="http://schemas.microsoft.com/office/drawing/2014/main" id="{9F6D6851-8FC1-48CB-91DC-EA87532AA43B}"/>
              </a:ext>
            </a:extLst>
          </p:cNvPr>
          <p:cNvSpPr/>
          <p:nvPr/>
        </p:nvSpPr>
        <p:spPr>
          <a:xfrm>
            <a:off x="4977218" y="5521589"/>
            <a:ext cx="5427067" cy="29794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err="1">
                <a:solidFill>
                  <a:srgbClr val="0070C0"/>
                </a:solidFill>
              </a:rPr>
              <a:t>Fonctions</a:t>
            </a:r>
            <a:r>
              <a:rPr lang="nl-BE" sz="1600" dirty="0">
                <a:solidFill>
                  <a:srgbClr val="0070C0"/>
                </a:solidFill>
              </a:rPr>
              <a:t> </a:t>
            </a:r>
            <a:r>
              <a:rPr lang="nl-BE" sz="1600" dirty="0" err="1">
                <a:solidFill>
                  <a:srgbClr val="0070C0"/>
                </a:solidFill>
              </a:rPr>
              <a:t>essentiels</a:t>
            </a:r>
            <a:endParaRPr lang="nl-BE" sz="1600" dirty="0">
              <a:solidFill>
                <a:srgbClr val="0070C0"/>
              </a:solidFill>
            </a:endParaRPr>
          </a:p>
        </p:txBody>
      </p:sp>
    </p:spTree>
    <p:extLst>
      <p:ext uri="{BB962C8B-B14F-4D97-AF65-F5344CB8AC3E}">
        <p14:creationId xmlns:p14="http://schemas.microsoft.com/office/powerpoint/2010/main" val="277225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animBg="1"/>
      <p:bldP spid="32" grpId="0" animBg="1"/>
      <p:bldP spid="7" grpId="0" animBg="1"/>
      <p:bldP spid="39" grpId="0" animBg="1"/>
      <p:bldP spid="40" grpId="0" animBg="1"/>
      <p:bldP spid="41" grpId="0" animBg="1"/>
      <p:bldP spid="42" grpId="0" animBg="1"/>
      <p:bldP spid="43" grpId="0" animBg="1"/>
      <p:bldP spid="44" grpId="0" animBg="1"/>
      <p:bldP spid="37" grpId="0" animBg="1"/>
      <p:bldP spid="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jo6Iky8RzK.PXaHxXZSzQ"/>
</p:tagLst>
</file>

<file path=ppt/tags/tag12.xml><?xml version="1.0" encoding="utf-8"?>
<p:tagLst xmlns:a="http://schemas.openxmlformats.org/drawingml/2006/main" xmlns:r="http://schemas.openxmlformats.org/officeDocument/2006/relationships" xmlns:p="http://schemas.openxmlformats.org/presentationml/2006/main">
  <p:tag name="SLIDETYPE" val="TitleWhi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Xr8WAgv0cG5g7IkN2Kntg"/>
</p:tagLst>
</file>

<file path=ppt/tags/tag1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xml><?xml version="1.0" encoding="utf-8"?>
<p:tagLst xmlns:a="http://schemas.openxmlformats.org/drawingml/2006/main" xmlns:r="http://schemas.openxmlformats.org/officeDocument/2006/relationships" xmlns:p="http://schemas.openxmlformats.org/presentationml/2006/main">
  <p:tag name="SHAPENAME" val="Subtitle"/>
</p:tagLst>
</file>

<file path=ppt/tags/tag17.xml><?xml version="1.0" encoding="utf-8"?>
<p:tagLst xmlns:a="http://schemas.openxmlformats.org/drawingml/2006/main" xmlns:r="http://schemas.openxmlformats.org/officeDocument/2006/relationships" xmlns:p="http://schemas.openxmlformats.org/presentationml/2006/main">
  <p:tag name="SHAPENAME" val="Tit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xml><?xml version="1.0" encoding="utf-8"?>
<p:tagLst xmlns:a="http://schemas.openxmlformats.org/drawingml/2006/main" xmlns:r="http://schemas.openxmlformats.org/officeDocument/2006/relationships" xmlns:p="http://schemas.openxmlformats.org/presentationml/2006/main">
  <p:tag name="SHAPENAME" val="Subtitle"/>
</p:tagLst>
</file>

<file path=ppt/tags/tag5.xml><?xml version="1.0" encoding="utf-8"?>
<p:tagLst xmlns:a="http://schemas.openxmlformats.org/drawingml/2006/main" xmlns:r="http://schemas.openxmlformats.org/officeDocument/2006/relationships" xmlns:p="http://schemas.openxmlformats.org/presentationml/2006/main">
  <p:tag name="SHAPENAME" val="Titl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r3Ya2m3uZAkMqW.MRX2we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jo6Iky8RzK.PXaHxXZSzQ"/>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4E477C8C2107479A50B74628007655" ma:contentTypeVersion="12" ma:contentTypeDescription="Create a new document." ma:contentTypeScope="" ma:versionID="7b157ce4de3e184db5d63cb1fc4cb45a">
  <xsd:schema xmlns:xsd="http://www.w3.org/2001/XMLSchema" xmlns:xs="http://www.w3.org/2001/XMLSchema" xmlns:p="http://schemas.microsoft.com/office/2006/metadata/properties" xmlns:ns3="ea90b52a-1d75-4f3f-9c80-e967e62e59d2" xmlns:ns4="3dcd04d7-aa1f-4877-bdfd-dc9a2cf03f93" targetNamespace="http://schemas.microsoft.com/office/2006/metadata/properties" ma:root="true" ma:fieldsID="ff98d72f81852bef3439bf698cf0ba74" ns3:_="" ns4:_="">
    <xsd:import namespace="ea90b52a-1d75-4f3f-9c80-e967e62e59d2"/>
    <xsd:import namespace="3dcd04d7-aa1f-4877-bdfd-dc9a2cf03f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90b52a-1d75-4f3f-9c80-e967e62e5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cd04d7-aa1f-4877-bdfd-dc9a2cf03f9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61CBC9-57EA-4CE7-8FFB-A3D08335C1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90b52a-1d75-4f3f-9c80-e967e62e59d2"/>
    <ds:schemaRef ds:uri="3dcd04d7-aa1f-4877-bdfd-dc9a2cf03f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E0AC85-9A7F-45A0-B4FD-0F76951AE55E}">
  <ds:schemaRefs>
    <ds:schemaRef ds:uri="http://schemas.microsoft.com/sharepoint/v3/contenttype/forms"/>
  </ds:schemaRefs>
</ds:datastoreItem>
</file>

<file path=customXml/itemProps3.xml><?xml version="1.0" encoding="utf-8"?>
<ds:datastoreItem xmlns:ds="http://schemas.openxmlformats.org/officeDocument/2006/customXml" ds:itemID="{CC982AF3-5C72-45ED-90CB-F2D72DD0F9BA}">
  <ds:schemaRefs>
    <ds:schemaRef ds:uri="http://schemas.microsoft.com/office/infopath/2007/PartnerControls"/>
    <ds:schemaRef ds:uri="3dcd04d7-aa1f-4877-bdfd-dc9a2cf03f93"/>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ea90b52a-1d75-4f3f-9c80-e967e62e59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TotalTime>
  <Words>1776</Words>
  <Application>Microsoft Office PowerPoint</Application>
  <PresentationFormat>Grand écran</PresentationFormat>
  <Paragraphs>226</Paragraphs>
  <Slides>21</Slides>
  <Notes>1</Notes>
  <HiddenSlides>6</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21</vt:i4>
      </vt:variant>
    </vt:vector>
  </HeadingPairs>
  <TitlesOfParts>
    <vt:vector size="27" baseType="lpstr">
      <vt:lpstr>Arial</vt:lpstr>
      <vt:lpstr>Calibri</vt:lpstr>
      <vt:lpstr>Calibri Light</vt:lpstr>
      <vt:lpstr>Verdana</vt:lpstr>
      <vt:lpstr>Kantoorthema</vt:lpstr>
      <vt:lpstr>think-cell Slide</vt:lpstr>
      <vt:lpstr>Avis pour l’opérationnalisation de la Stratégie de vaccination COVID-19 pour la Belgique  Advies voor de operationalisering van de vaccinatiestrategie COVID-19 voor België  </vt:lpstr>
      <vt:lpstr>Taskforce opérationnalisation de la Stratégie de vaccination</vt:lpstr>
      <vt:lpstr>Présentation PowerPoint</vt:lpstr>
      <vt:lpstr>Présentation PowerPoint</vt:lpstr>
      <vt:lpstr>Avis TF - Groupes à vacciner en priorité</vt:lpstr>
      <vt:lpstr>Advies TF - Prioritaire doelgroepen (obv adviezen HGR)</vt:lpstr>
      <vt:lpstr>Opérationalisation de la stratégie vaccination – vue d’ensemble</vt:lpstr>
      <vt:lpstr>Operationalisering vaccinatiestrategie – overzicht ontwerp</vt:lpstr>
      <vt:lpstr>Opérationalisation de la stratégie vaccination – vue d’ensemble</vt:lpstr>
      <vt:lpstr>Operationalisering vaccinatiestrategie – overzicht ontwerp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Mock-up example</dc:title>
  <dc:creator>Dirk Ramaekers</dc:creator>
  <cp:lastModifiedBy>Aurore Dister</cp:lastModifiedBy>
  <cp:revision>46</cp:revision>
  <dcterms:created xsi:type="dcterms:W3CDTF">2020-11-22T12:07:00Z</dcterms:created>
  <dcterms:modified xsi:type="dcterms:W3CDTF">2021-02-04T14:29:51Z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0x010100354E477C8C2107479A50B74628007655</vt:lpwstr>
  </property>
</Properties>
</file>